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36.jpeg" ContentType="image/jpeg"/>
  <Override PartName="/ppt/media/image29.png" ContentType="image/png"/>
  <Override PartName="/ppt/media/image33.jpeg" ContentType="image/jpeg"/>
  <Override PartName="/ppt/media/image39.jpeg" ContentType="image/jpeg"/>
  <Override PartName="/ppt/media/image79.png" ContentType="image/png"/>
  <Override PartName="/ppt/media/image23.jpeg" ContentType="image/jpeg"/>
  <Override PartName="/ppt/media/image3.png" ContentType="image/png"/>
  <Override PartName="/ppt/media/image6.wmf" ContentType="image/x-wmf"/>
  <Override PartName="/ppt/media/image61.wmf" ContentType="image/x-wmf"/>
  <Override PartName="/ppt/media/image5.wmf" ContentType="image/x-wmf"/>
  <Override PartName="/ppt/media/image8.wmf" ContentType="image/x-wmf"/>
  <Override PartName="/ppt/media/image11.jpeg" ContentType="image/jpeg"/>
  <Override PartName="/ppt/media/image64.png" ContentType="image/png"/>
  <Override PartName="/ppt/media/image27.wmf" ContentType="image/x-wmf"/>
  <Override PartName="/ppt/media/image32.png" ContentType="image/png"/>
  <Override PartName="/ppt/media/image57.png" ContentType="image/png"/>
  <Override PartName="/ppt/media/image54.png" ContentType="image/png"/>
  <Override PartName="/ppt/media/image51.png" ContentType="image/png"/>
  <Override PartName="/ppt/media/image76.png" ContentType="image/png"/>
  <Override PartName="/ppt/media/image12.wmf" ContentType="image/x-wmf"/>
  <Override PartName="/ppt/media/image37.wmf" ContentType="image/x-wmf"/>
  <Override PartName="/ppt/media/image67.png" ContentType="image/png"/>
  <Override PartName="/ppt/media/image10.wmf" ContentType="image/x-wmf"/>
  <Override PartName="/ppt/media/image35.png" ContentType="image/png"/>
  <Override PartName="/ppt/media/image31.png" ContentType="image/png"/>
  <Override PartName="/ppt/media/image30.png" ContentType="image/png"/>
  <Override PartName="/ppt/media/image55.png" ContentType="image/png"/>
  <Override PartName="/ppt/media/image28.png" ContentType="image/png"/>
  <Override PartName="/ppt/media/image25.png" ContentType="image/png"/>
  <Override PartName="/ppt/media/image22.png" ContentType="image/png"/>
  <Override PartName="/ppt/media/image4.jpeg" ContentType="image/jpeg"/>
  <Override PartName="/ppt/media/image47.png" ContentType="image/png"/>
  <Override PartName="/ppt/media/image19.png" ContentType="image/png"/>
  <Override PartName="/ppt/media/image26.jpeg" ContentType="image/jpeg"/>
  <Override PartName="/ppt/media/image18.png" ContentType="image/png"/>
  <Override PartName="/ppt/media/image1.jpeg" ContentType="image/jpeg"/>
  <Override PartName="/ppt/media/image2.wmf" ContentType="image/x-wmf"/>
  <Override PartName="/ppt/media/image17.png" ContentType="image/png"/>
  <Override PartName="/ppt/media/image14.png" ContentType="image/png"/>
  <Override PartName="/ppt/media/image21.wmf" ContentType="image/x-wmf"/>
  <Override PartName="/ppt/media/image46.png" ContentType="image/png"/>
  <Override PartName="/ppt/media/image13.png" ContentType="image/png"/>
  <Override PartName="/ppt/media/image38.png" ContentType="image/png"/>
  <Override PartName="/ppt/media/image81.wmf" ContentType="image/x-wmf"/>
  <Override PartName="/ppt/media/image15.png" ContentType="image/png"/>
  <Override PartName="/ppt/media/image16.png" ContentType="image/png"/>
  <Override PartName="/ppt/media/image65.png" ContentType="image/png"/>
  <Override PartName="/ppt/media/image40.wmf" ContentType="image/x-wmf"/>
  <Override PartName="/ppt/media/image68.jpeg" ContentType="image/jpeg"/>
  <Override PartName="/ppt/media/image70.png" ContentType="image/png"/>
  <Override PartName="/ppt/media/image41.png" ContentType="image/png"/>
  <Override PartName="/ppt/media/image66.png" ContentType="image/png"/>
  <Override PartName="/ppt/media/image42.jpeg" ContentType="image/jpeg"/>
  <Override PartName="/ppt/media/image43.wmf" ContentType="image/x-wmf"/>
  <Override PartName="/ppt/media/image73.png" ContentType="image/png"/>
  <Override PartName="/ppt/media/image44.png" ContentType="image/png"/>
  <Override PartName="/ppt/media/image45.png" ContentType="image/png"/>
  <Override PartName="/ppt/media/image48.png" ContentType="image/png"/>
  <Override PartName="/ppt/media/image20.jpeg" ContentType="image/jpeg"/>
  <Override PartName="/ppt/media/image24.wmf" ContentType="image/x-wmf"/>
  <Override PartName="/ppt/media/image49.png" ContentType="image/png"/>
  <Override PartName="/ppt/media/image50.png" ContentType="image/png"/>
  <Override PartName="/ppt/media/image75.png" ContentType="image/png"/>
  <Override PartName="/ppt/media/image52.jpeg" ContentType="image/jpeg"/>
  <Override PartName="/ppt/media/image69.wmf" ContentType="image/x-wmf"/>
  <Override PartName="/ppt/media/image74.png" ContentType="image/png"/>
  <Override PartName="/ppt/media/image56.wmf" ContentType="image/x-wmf"/>
  <Override PartName="/ppt/media/image58.wmf" ContentType="image/x-wmf"/>
  <Override PartName="/ppt/media/image63.png" ContentType="image/png"/>
  <Override PartName="/ppt/media/image80.jpeg" ContentType="image/jpeg"/>
  <Override PartName="/ppt/media/image34.wmf" ContentType="image/x-wmf"/>
  <Override PartName="/ppt/media/image59.png" ContentType="image/png"/>
  <Override PartName="/ppt/media/image60.jpeg" ContentType="image/jpeg"/>
  <Override PartName="/ppt/media/image62.png" ContentType="image/png"/>
  <Override PartName="/ppt/media/image71.wmf" ContentType="image/x-wmf"/>
  <Override PartName="/ppt/media/image9.jpeg" ContentType="image/jpeg"/>
  <Override PartName="/ppt/media/image72.wmf" ContentType="image/x-wmf"/>
  <Override PartName="/ppt/media/image7.jpeg" ContentType="image/jpeg"/>
  <Override PartName="/ppt/media/image77.png" ContentType="image/png"/>
  <Override PartName="/ppt/media/image53.wmf" ContentType="image/x-wmf"/>
  <Override PartName="/ppt/media/image78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tr-TR" sz="6000" spc="-1" strike="noStrike">
                <a:solidFill>
                  <a:srgbClr val="000000"/>
                </a:solidFill>
                <a:latin typeface="Calibri Light"/>
              </a:rPr>
              <a:t>A</a:t>
            </a:r>
            <a:r>
              <a:rPr b="0" lang="tr-TR" sz="6000" spc="-1" strike="noStrike">
                <a:solidFill>
                  <a:srgbClr val="000000"/>
                </a:solidFill>
                <a:latin typeface="Calibri Light"/>
              </a:rPr>
              <a:t>sıl </a:t>
            </a:r>
            <a:r>
              <a:rPr b="0" lang="tr-TR" sz="6000" spc="-1" strike="noStrike">
                <a:solidFill>
                  <a:srgbClr val="000000"/>
                </a:solidFill>
                <a:latin typeface="Calibri Light"/>
              </a:rPr>
              <a:t>b</a:t>
            </a:r>
            <a:r>
              <a:rPr b="0" lang="tr-TR" sz="6000" spc="-1" strike="noStrike">
                <a:solidFill>
                  <a:srgbClr val="000000"/>
                </a:solidFill>
                <a:latin typeface="Calibri Light"/>
              </a:rPr>
              <a:t>aş</a:t>
            </a:r>
            <a:r>
              <a:rPr b="0" lang="tr-TR" sz="6000" spc="-1" strike="noStrike">
                <a:solidFill>
                  <a:srgbClr val="000000"/>
                </a:solidFill>
                <a:latin typeface="Calibri Light"/>
              </a:rPr>
              <a:t>lık </a:t>
            </a:r>
            <a:r>
              <a:rPr b="0" lang="tr-TR" sz="6000" spc="-1" strike="noStrike">
                <a:solidFill>
                  <a:srgbClr val="000000"/>
                </a:solidFill>
                <a:latin typeface="Calibri Light"/>
              </a:rPr>
              <a:t>st</a:t>
            </a:r>
            <a:r>
              <a:rPr b="0" lang="tr-TR" sz="6000" spc="-1" strike="noStrike">
                <a:solidFill>
                  <a:srgbClr val="000000"/>
                </a:solidFill>
                <a:latin typeface="Calibri Light"/>
              </a:rPr>
              <a:t>ili </a:t>
            </a:r>
            <a:r>
              <a:rPr b="0" lang="tr-TR" sz="6000" spc="-1" strike="noStrike">
                <a:solidFill>
                  <a:srgbClr val="000000"/>
                </a:solidFill>
                <a:latin typeface="Calibri Light"/>
              </a:rPr>
              <a:t>içi</a:t>
            </a:r>
            <a:r>
              <a:rPr b="0" lang="tr-TR" sz="6000" spc="-1" strike="noStrike">
                <a:solidFill>
                  <a:srgbClr val="000000"/>
                </a:solidFill>
                <a:latin typeface="Calibri Light"/>
              </a:rPr>
              <a:t>n </a:t>
            </a:r>
            <a:r>
              <a:rPr b="0" lang="tr-TR" sz="6000" spc="-1" strike="noStrike">
                <a:solidFill>
                  <a:srgbClr val="000000"/>
                </a:solidFill>
                <a:latin typeface="Calibri Light"/>
              </a:rPr>
              <a:t>tı</a:t>
            </a:r>
            <a:r>
              <a:rPr b="0" lang="tr-TR" sz="6000" spc="-1" strike="noStrike">
                <a:solidFill>
                  <a:srgbClr val="000000"/>
                </a:solidFill>
                <a:latin typeface="Calibri Light"/>
              </a:rPr>
              <a:t>kl</a:t>
            </a:r>
            <a:r>
              <a:rPr b="0" lang="tr-TR" sz="6000" spc="-1" strike="noStrike">
                <a:solidFill>
                  <a:srgbClr val="000000"/>
                </a:solidFill>
                <a:latin typeface="Calibri Light"/>
              </a:rPr>
              <a:t>at</a:t>
            </a:r>
            <a:r>
              <a:rPr b="0" lang="tr-TR" sz="6000" spc="-1" strike="noStrike">
                <a:solidFill>
                  <a:srgbClr val="000000"/>
                </a:solidFill>
                <a:latin typeface="Calibri Light"/>
              </a:rPr>
              <a:t>ın</a:t>
            </a:r>
            <a:endParaRPr b="0" lang="tr-T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FEBC9BAF-F394-4FA0-B8E6-4EF07587E31A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10/15/19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625AD4B-275D-4F1A-8472-FC0243F1C465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tr-T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tr-T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tr-T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tr-T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tr-TR" sz="4400" spc="-1" strike="noStrike">
                <a:solidFill>
                  <a:srgbClr val="000000"/>
                </a:solidFill>
                <a:latin typeface="Calibri Light"/>
              </a:rPr>
              <a:t>Asıl </a:t>
            </a:r>
            <a:r>
              <a:rPr b="0" lang="tr-TR" sz="4400" spc="-1" strike="noStrike">
                <a:solidFill>
                  <a:srgbClr val="000000"/>
                </a:solidFill>
                <a:latin typeface="Calibri Light"/>
              </a:rPr>
              <a:t>başlık </a:t>
            </a:r>
            <a:r>
              <a:rPr b="0" lang="tr-TR" sz="4400" spc="-1" strike="noStrike">
                <a:solidFill>
                  <a:srgbClr val="000000"/>
                </a:solidFill>
                <a:latin typeface="Calibri Light"/>
              </a:rPr>
              <a:t>stili </a:t>
            </a:r>
            <a:r>
              <a:rPr b="0" lang="tr-TR" sz="4400" spc="-1" strike="noStrike">
                <a:solidFill>
                  <a:srgbClr val="000000"/>
                </a:solidFill>
                <a:latin typeface="Calibri Light"/>
              </a:rPr>
              <a:t>için </a:t>
            </a:r>
            <a:r>
              <a:rPr b="0" lang="tr-TR" sz="4400" spc="-1" strike="noStrike">
                <a:solidFill>
                  <a:srgbClr val="000000"/>
                </a:solidFill>
                <a:latin typeface="Calibri Light"/>
              </a:rPr>
              <a:t>tıklatı</a:t>
            </a:r>
            <a:r>
              <a:rPr b="0" lang="tr-TR" sz="4400" spc="-1" strike="noStrike">
                <a:solidFill>
                  <a:srgbClr val="000000"/>
                </a:solidFill>
                <a:latin typeface="Calibri Light"/>
              </a:rPr>
              <a:t>n</a:t>
            </a:r>
            <a:endParaRPr b="0" lang="tr-T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800" spc="-1" strike="noStrike">
                <a:solidFill>
                  <a:srgbClr val="000000"/>
                </a:solidFill>
                <a:latin typeface="Calibri"/>
              </a:rPr>
              <a:t>Ana metin stillerini düzenlemek için tıklatın</a:t>
            </a:r>
            <a:endParaRPr b="0" lang="tr-T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2400" spc="-1" strike="noStrike">
                <a:solidFill>
                  <a:srgbClr val="000000"/>
                </a:solidFill>
                <a:latin typeface="Calibri"/>
              </a:rPr>
              <a:t>İkinci düzey</a:t>
            </a:r>
            <a:endParaRPr b="0" lang="tr-TR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rgbClr val="000000"/>
                </a:solidFill>
                <a:latin typeface="Calibri"/>
              </a:rPr>
              <a:t>Üçüncü düzey</a:t>
            </a:r>
            <a:endParaRPr b="0" lang="tr-TR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1800" spc="-1" strike="noStrike">
                <a:solidFill>
                  <a:srgbClr val="000000"/>
                </a:solidFill>
                <a:latin typeface="Calibri"/>
              </a:rPr>
              <a:t>Dördüncü düzey</a:t>
            </a:r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rgbClr val="000000"/>
                </a:solidFill>
                <a:latin typeface="Calibri"/>
              </a:rPr>
              <a:t>Beşinci düzey</a:t>
            </a:r>
            <a:endParaRPr b="0" lang="tr-T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7388C3CD-6085-406B-A034-872232D23308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10/15/19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49F10C0-9603-4CAF-9811-876EA6860A9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wmf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wmf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wmf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wmf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image" Target="../media/image53.wmf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wmf"/><Relationship Id="rId6" Type="http://schemas.openxmlformats.org/officeDocument/2006/relationships/image" Target="../media/image57.png"/><Relationship Id="rId7" Type="http://schemas.openxmlformats.org/officeDocument/2006/relationships/image" Target="../media/image58.wmf"/><Relationship Id="rId8" Type="http://schemas.openxmlformats.org/officeDocument/2006/relationships/image" Target="../media/image59.png"/><Relationship Id="rId9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image" Target="../media/image61.wmf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jpeg"/><Relationship Id="rId4" Type="http://schemas.openxmlformats.org/officeDocument/2006/relationships/image" Target="../media/image69.wmf"/><Relationship Id="rId5" Type="http://schemas.openxmlformats.org/officeDocument/2006/relationships/image" Target="../media/image70.png"/><Relationship Id="rId6" Type="http://schemas.openxmlformats.org/officeDocument/2006/relationships/image" Target="../media/image71.wmf"/><Relationship Id="rId7" Type="http://schemas.openxmlformats.org/officeDocument/2006/relationships/image" Target="../media/image72.wmf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0.jpeg"/><Relationship Id="rId2" Type="http://schemas.openxmlformats.org/officeDocument/2006/relationships/image" Target="../media/image81.wmf"/><Relationship Id="rId3" Type="http://schemas.openxmlformats.org/officeDocument/2006/relationships/hyperlink" Target="mailto:serkan.bingol@bilgeadam.com" TargetMode="External"/><Relationship Id="rId4" Type="http://schemas.openxmlformats.org/officeDocument/2006/relationships/hyperlink" Target="https://medium.com/batech/tagged/webinar" TargetMode="External"/><Relationship Id="rId5" Type="http://schemas.openxmlformats.org/officeDocument/2006/relationships/hyperlink" Target="https://medium.com/batech/tagged/webinar" TargetMode="External"/><Relationship Id="rId6" Type="http://schemas.openxmlformats.org/officeDocument/2006/relationships/hyperlink" Target="https://github.com/serkanbingol/aws-webinar-presentation" TargetMode="External"/><Relationship Id="rId7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wmf"/><Relationship Id="rId3" Type="http://schemas.openxmlformats.org/officeDocument/2006/relationships/hyperlink" Target="https://www.bilgeadam.com/" TargetMode="External"/><Relationship Id="rId4" Type="http://schemas.openxmlformats.org/officeDocument/2006/relationships/hyperlink" Target="https://www.linkedin.com/company/bilge-adam/" TargetMode="External"/><Relationship Id="rId5" Type="http://schemas.openxmlformats.org/officeDocument/2006/relationships/hyperlink" Target="https://twitter.com/bilgeadam" TargetMode="External"/><Relationship Id="rId6" Type="http://schemas.openxmlformats.org/officeDocument/2006/relationships/hyperlink" Target="https://medium.com/batech" TargetMode="External"/><Relationship Id="rId7" Type="http://schemas.openxmlformats.org/officeDocument/2006/relationships/hyperlink" Target="mailto:serkan.bingol@bilgeadam.com" TargetMode="External"/><Relationship Id="rId8" Type="http://schemas.openxmlformats.org/officeDocument/2006/relationships/hyperlink" Target="https://www.linkedin.com/in/sbingol/" TargetMode="External"/><Relationship Id="rId9" Type="http://schemas.openxmlformats.org/officeDocument/2006/relationships/hyperlink" Target="https://github.com/serkanbingol" TargetMode="External"/><Relationship Id="rId10" Type="http://schemas.openxmlformats.org/officeDocument/2006/relationships/hyperlink" Target="https://medium.com/@serkanbingoll" TargetMode="External"/><Relationship Id="rId11" Type="http://schemas.openxmlformats.org/officeDocument/2006/relationships/image" Target="../media/image6.wmf"/><Relationship Id="rId1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wmf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wmf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wmf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wmf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wmf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wmf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wmf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Resim 3" descr=""/>
          <p:cNvPicPr/>
          <p:nvPr/>
        </p:nvPicPr>
        <p:blipFill>
          <a:blip r:embed="rId1"/>
          <a:stretch/>
        </p:blipFill>
        <p:spPr>
          <a:xfrm>
            <a:off x="0" y="0"/>
            <a:ext cx="12192480" cy="685764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1452960" y="921960"/>
            <a:ext cx="8393760" cy="21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66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Creating a High Available </a:t>
            </a:r>
            <a:r>
              <a:rPr b="0" lang="en-US" sz="66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Environment 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7502040" y="5694840"/>
            <a:ext cx="4689720" cy="8110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5" name="Resim 20" descr=""/>
          <p:cNvPicPr/>
          <p:nvPr/>
        </p:nvPicPr>
        <p:blipFill>
          <a:blip r:embed="rId2"/>
          <a:stretch/>
        </p:blipFill>
        <p:spPr>
          <a:xfrm>
            <a:off x="8118360" y="5823000"/>
            <a:ext cx="3457080" cy="555480"/>
          </a:xfrm>
          <a:prstGeom prst="rect">
            <a:avLst/>
          </a:prstGeom>
          <a:ln>
            <a:noFill/>
          </a:ln>
        </p:spPr>
      </p:pic>
      <p:pic>
        <p:nvPicPr>
          <p:cNvPr id="86" name="Resim 5" descr=""/>
          <p:cNvPicPr/>
          <p:nvPr/>
        </p:nvPicPr>
        <p:blipFill>
          <a:blip r:embed="rId3"/>
          <a:stretch/>
        </p:blipFill>
        <p:spPr>
          <a:xfrm>
            <a:off x="5888160" y="5694840"/>
            <a:ext cx="1501560" cy="811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Resim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08" name="CustomShape 1"/>
          <p:cNvSpPr/>
          <p:nvPr/>
        </p:nvSpPr>
        <p:spPr>
          <a:xfrm flipH="1">
            <a:off x="1370160" y="365760"/>
            <a:ext cx="51840" cy="76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2"/>
          <p:cNvSpPr/>
          <p:nvPr/>
        </p:nvSpPr>
        <p:spPr>
          <a:xfrm>
            <a:off x="1528920" y="211320"/>
            <a:ext cx="6847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EC</a:t>
            </a:r>
            <a:r>
              <a:rPr b="1" lang="en-US" sz="3200" spc="-1" strike="noStrike">
                <a:solidFill>
                  <a:srgbClr val="ffffff"/>
                </a:solidFill>
                <a:latin typeface="Raleway"/>
                <a:ea typeface="Antipasto Pro"/>
              </a:rPr>
              <a:t>2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Auto Scaling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10" name="Resim 12" descr=""/>
          <p:cNvPicPr/>
          <p:nvPr/>
        </p:nvPicPr>
        <p:blipFill>
          <a:blip r:embed="rId2"/>
          <a:stretch/>
        </p:blipFill>
        <p:spPr>
          <a:xfrm>
            <a:off x="335520" y="346320"/>
            <a:ext cx="806760" cy="806760"/>
          </a:xfrm>
          <a:prstGeom prst="rect">
            <a:avLst/>
          </a:prstGeom>
          <a:ln>
            <a:noFill/>
          </a:ln>
        </p:spPr>
      </p:pic>
      <p:sp>
        <p:nvSpPr>
          <p:cNvPr id="211" name="CustomShape 3"/>
          <p:cNvSpPr/>
          <p:nvPr/>
        </p:nvSpPr>
        <p:spPr>
          <a:xfrm>
            <a:off x="5727600" y="-16920"/>
            <a:ext cx="6463800" cy="687492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4"/>
          <p:cNvSpPr/>
          <p:nvPr/>
        </p:nvSpPr>
        <p:spPr>
          <a:xfrm>
            <a:off x="3723120" y="2169360"/>
            <a:ext cx="2495160" cy="2832480"/>
          </a:xfrm>
          <a:prstGeom prst="rect">
            <a:avLst/>
          </a:prstGeom>
          <a:solidFill>
            <a:srgbClr val="ffffff"/>
          </a:solidFill>
          <a:ln w="38160">
            <a:solidFill>
              <a:srgbClr val="d4711a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5"/>
          <p:cNvSpPr/>
          <p:nvPr/>
        </p:nvSpPr>
        <p:spPr>
          <a:xfrm>
            <a:off x="3931920" y="3741480"/>
            <a:ext cx="2103120" cy="88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EC</a:t>
            </a:r>
            <a:r>
              <a:rPr b="0" lang="en-US" sz="2400" spc="-1" strike="noStrike">
                <a:solidFill>
                  <a:srgbClr val="000000"/>
                </a:solidFill>
                <a:latin typeface="Raleway"/>
                <a:ea typeface="Antipasto Pro"/>
              </a:rPr>
              <a:t>2</a:t>
            </a:r>
            <a:r>
              <a:rPr b="0" lang="en-US" sz="24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 Auto Scaling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4" name="CustomShape 6"/>
          <p:cNvSpPr/>
          <p:nvPr/>
        </p:nvSpPr>
        <p:spPr>
          <a:xfrm>
            <a:off x="7843680" y="2828160"/>
            <a:ext cx="66672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Raleway"/>
                <a:ea typeface="Amazon Ember"/>
              </a:rPr>
              <a:t>EC2”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15" name="Picture 32" descr=""/>
          <p:cNvPicPr/>
          <p:nvPr/>
        </p:nvPicPr>
        <p:blipFill>
          <a:blip r:embed="rId3"/>
          <a:stretch/>
        </p:blipFill>
        <p:spPr>
          <a:xfrm>
            <a:off x="4392000" y="2560320"/>
            <a:ext cx="1185840" cy="1153440"/>
          </a:xfrm>
          <a:prstGeom prst="rect">
            <a:avLst/>
          </a:prstGeom>
          <a:ln>
            <a:noFill/>
          </a:ln>
        </p:spPr>
      </p:pic>
      <p:sp>
        <p:nvSpPr>
          <p:cNvPr id="216" name="CustomShape 7"/>
          <p:cNvSpPr/>
          <p:nvPr/>
        </p:nvSpPr>
        <p:spPr>
          <a:xfrm>
            <a:off x="6417360" y="110880"/>
            <a:ext cx="5580720" cy="63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Gelen uygulama trafiğini otomatik olarak Amazon EC2 bulut sunucuları, container'lar, IP adresleri ve Lambda işlevleri gibi birden çok hedefe dağıtır.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Scaling Policyleri kullanarak instanceları oluşturup, kaldırabilir.ELB ile entegre edilerek yeni oluşan instanceların otomatik olarak register edilmesini ve trafik yönlendirmesini yapabilmektedir.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Availability Zonelar arasında load balancer ile entegre çalışıp yeni ec2 instancelar oluşturabilir. Bir AZ unhealty duruma geldiği takdirde , çalışan AZ üzerinde yeni instancelar oluşturabilmektedir.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Scheduled ( tanımlanan zaman birimleri arasında ), Dynamic ( belirlenen metricler çerçevesind ) ve Predictive ( kullanım örgülerine göre ) olmak üzere 3 şekile auto scale edilme işlemi gerçekleştirebilir.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On-Demand , Reserved ve Spot instance kullanımlarına göre fiyatlandırılmaktadırlar.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0" dur="indefinite" restart="never" nodeType="tmRoot">
          <p:childTnLst>
            <p:seq>
              <p:cTn id="9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Resim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18" name="CustomShape 1"/>
          <p:cNvSpPr/>
          <p:nvPr/>
        </p:nvSpPr>
        <p:spPr>
          <a:xfrm flipH="1">
            <a:off x="1370160" y="365760"/>
            <a:ext cx="51840" cy="76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2"/>
          <p:cNvSpPr/>
          <p:nvPr/>
        </p:nvSpPr>
        <p:spPr>
          <a:xfrm>
            <a:off x="1528920" y="211320"/>
            <a:ext cx="6847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EC</a:t>
            </a:r>
            <a:r>
              <a:rPr b="1" lang="en-US" sz="3200" spc="-1" strike="noStrike">
                <a:solidFill>
                  <a:srgbClr val="ffffff"/>
                </a:solidFill>
                <a:latin typeface="Raleway"/>
                <a:ea typeface="Antipasto Pro"/>
              </a:rPr>
              <a:t>2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Auto Scaling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20" name="Resim 12" descr=""/>
          <p:cNvPicPr/>
          <p:nvPr/>
        </p:nvPicPr>
        <p:blipFill>
          <a:blip r:embed="rId2"/>
          <a:stretch/>
        </p:blipFill>
        <p:spPr>
          <a:xfrm>
            <a:off x="335520" y="346320"/>
            <a:ext cx="806760" cy="806760"/>
          </a:xfrm>
          <a:prstGeom prst="rect">
            <a:avLst/>
          </a:prstGeom>
          <a:ln>
            <a:noFill/>
          </a:ln>
        </p:spPr>
      </p:pic>
      <p:sp>
        <p:nvSpPr>
          <p:cNvPr id="221" name="CustomShape 3"/>
          <p:cNvSpPr/>
          <p:nvPr/>
        </p:nvSpPr>
        <p:spPr>
          <a:xfrm>
            <a:off x="5727600" y="-16920"/>
            <a:ext cx="6463800" cy="687492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4"/>
          <p:cNvSpPr/>
          <p:nvPr/>
        </p:nvSpPr>
        <p:spPr>
          <a:xfrm>
            <a:off x="3723120" y="2169360"/>
            <a:ext cx="2495160" cy="2832480"/>
          </a:xfrm>
          <a:prstGeom prst="rect">
            <a:avLst/>
          </a:prstGeom>
          <a:solidFill>
            <a:srgbClr val="ffffff"/>
          </a:solidFill>
          <a:ln w="38160">
            <a:solidFill>
              <a:srgbClr val="d4711a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5"/>
          <p:cNvSpPr/>
          <p:nvPr/>
        </p:nvSpPr>
        <p:spPr>
          <a:xfrm>
            <a:off x="3931920" y="3741480"/>
            <a:ext cx="2103120" cy="88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EC</a:t>
            </a:r>
            <a:r>
              <a:rPr b="0" lang="en-US" sz="2400" spc="-1" strike="noStrike">
                <a:solidFill>
                  <a:srgbClr val="000000"/>
                </a:solidFill>
                <a:latin typeface="Raleway"/>
                <a:ea typeface="Antipasto Pro"/>
              </a:rPr>
              <a:t>2</a:t>
            </a:r>
            <a:r>
              <a:rPr b="0" lang="en-US" sz="24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 Auto </a:t>
            </a:r>
            <a:r>
              <a:rPr b="0" lang="en-US" sz="24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Scaling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4" name="CustomShape 6"/>
          <p:cNvSpPr/>
          <p:nvPr/>
        </p:nvSpPr>
        <p:spPr>
          <a:xfrm>
            <a:off x="7843680" y="2828160"/>
            <a:ext cx="66672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Raleway"/>
                <a:ea typeface="Amazon Ember"/>
              </a:rPr>
              <a:t>EC2”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25" name="Picture 32" descr=""/>
          <p:cNvPicPr/>
          <p:nvPr/>
        </p:nvPicPr>
        <p:blipFill>
          <a:blip r:embed="rId3"/>
          <a:stretch/>
        </p:blipFill>
        <p:spPr>
          <a:xfrm>
            <a:off x="4392000" y="2560320"/>
            <a:ext cx="1185840" cy="1153440"/>
          </a:xfrm>
          <a:prstGeom prst="rect">
            <a:avLst/>
          </a:prstGeom>
          <a:ln>
            <a:noFill/>
          </a:ln>
        </p:spPr>
      </p:pic>
      <p:sp>
        <p:nvSpPr>
          <p:cNvPr id="226" name="CustomShape 7"/>
          <p:cNvSpPr/>
          <p:nvPr/>
        </p:nvSpPr>
        <p:spPr>
          <a:xfrm>
            <a:off x="6417360" y="110880"/>
            <a:ext cx="5580720" cy="530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Auto </a:t>
            </a:r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Scaling </a:t>
            </a:r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Servisi </a:t>
            </a:r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Bileşenle</a:t>
            </a:r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ri 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Launch </a:t>
            </a:r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Configur</a:t>
            </a:r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ation :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EC2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instance’l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arı için bir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şablonsur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. Bu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yapılandır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ma ile,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otomatik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olarak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oluşturul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acak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Amazon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Machine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Image,Ins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tance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type (t,m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vb.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size’lar),er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işim için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kullanılac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ak key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pair’lar,se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curity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group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bilgisi,blo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ck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device’lar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ın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atanması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detayları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belirlerm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ektedir.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Auto </a:t>
            </a:r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Scaling </a:t>
            </a:r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Groups :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EC2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instance’l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arı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gruplandı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rır ve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böylece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auto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scaling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içinde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performa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nsa bağlı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sahip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olmanız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gereken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minimum,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maksimu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m ve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hedeflen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en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instance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sayısını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belirlemiş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oluruz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Scaling </a:t>
            </a:r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Plan :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Auto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scaling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için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zamanla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ma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seçeneği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dir. Bir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şarta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göre veya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belirli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zamana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göre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işlem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yapmak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şeklinde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yapılandır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ılır.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2" dur="indefinite" restart="never" nodeType="tmRoot">
          <p:childTnLst>
            <p:seq>
              <p:cTn id="9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Resim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28" name="CustomShape 1"/>
          <p:cNvSpPr/>
          <p:nvPr/>
        </p:nvSpPr>
        <p:spPr>
          <a:xfrm flipH="1">
            <a:off x="1370160" y="365760"/>
            <a:ext cx="51840" cy="76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2"/>
          <p:cNvSpPr/>
          <p:nvPr/>
        </p:nvSpPr>
        <p:spPr>
          <a:xfrm>
            <a:off x="1528920" y="211320"/>
            <a:ext cx="6847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EC</a:t>
            </a:r>
            <a:r>
              <a:rPr b="1" lang="en-US" sz="3200" spc="-1" strike="noStrike">
                <a:solidFill>
                  <a:srgbClr val="ffffff"/>
                </a:solidFill>
                <a:latin typeface="Raleway"/>
                <a:ea typeface="Antipasto Pro"/>
              </a:rPr>
              <a:t>2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Auto Scaling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30" name="Resim 12" descr=""/>
          <p:cNvPicPr/>
          <p:nvPr/>
        </p:nvPicPr>
        <p:blipFill>
          <a:blip r:embed="rId2"/>
          <a:stretch/>
        </p:blipFill>
        <p:spPr>
          <a:xfrm>
            <a:off x="335520" y="346320"/>
            <a:ext cx="806760" cy="806760"/>
          </a:xfrm>
          <a:prstGeom prst="rect">
            <a:avLst/>
          </a:prstGeom>
          <a:ln>
            <a:noFill/>
          </a:ln>
        </p:spPr>
      </p:pic>
      <p:sp>
        <p:nvSpPr>
          <p:cNvPr id="231" name="CustomShape 3"/>
          <p:cNvSpPr/>
          <p:nvPr/>
        </p:nvSpPr>
        <p:spPr>
          <a:xfrm>
            <a:off x="5727600" y="-88920"/>
            <a:ext cx="6463800" cy="69465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4"/>
          <p:cNvSpPr/>
          <p:nvPr/>
        </p:nvSpPr>
        <p:spPr>
          <a:xfrm>
            <a:off x="6806520" y="4206240"/>
            <a:ext cx="527688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Auto Scaling içinde belirlenen policy doğrultusunda (Örn : CPU çalışma yüzdesi ) yeni instancelar uygun availability zone üzerinde oluşturulacak ve istek load balancer ile sağlıklı instancelara yönelendirelecektir.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3" name="CustomShape 5"/>
          <p:cNvSpPr/>
          <p:nvPr/>
        </p:nvSpPr>
        <p:spPr>
          <a:xfrm>
            <a:off x="3723120" y="2169360"/>
            <a:ext cx="2495160" cy="2832480"/>
          </a:xfrm>
          <a:prstGeom prst="rect">
            <a:avLst/>
          </a:prstGeom>
          <a:solidFill>
            <a:srgbClr val="ffffff"/>
          </a:solidFill>
          <a:ln w="38160">
            <a:solidFill>
              <a:srgbClr val="d4711a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6"/>
          <p:cNvSpPr/>
          <p:nvPr/>
        </p:nvSpPr>
        <p:spPr>
          <a:xfrm>
            <a:off x="3931920" y="3741480"/>
            <a:ext cx="2103120" cy="88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EC</a:t>
            </a:r>
            <a:r>
              <a:rPr b="0" lang="en-US" sz="2400" spc="-1" strike="noStrike">
                <a:solidFill>
                  <a:srgbClr val="000000"/>
                </a:solidFill>
                <a:latin typeface="Raleway"/>
                <a:ea typeface="Antipasto Pro"/>
              </a:rPr>
              <a:t>2</a:t>
            </a:r>
            <a:r>
              <a:rPr b="0" lang="en-US" sz="24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 Auto Scaling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35" name="Picture 10" descr=""/>
          <p:cNvPicPr/>
          <p:nvPr/>
        </p:nvPicPr>
        <p:blipFill>
          <a:blip r:embed="rId3"/>
          <a:stretch/>
        </p:blipFill>
        <p:spPr>
          <a:xfrm>
            <a:off x="8957160" y="-30960"/>
            <a:ext cx="974160" cy="974160"/>
          </a:xfrm>
          <a:prstGeom prst="rect">
            <a:avLst/>
          </a:prstGeom>
          <a:ln>
            <a:noFill/>
          </a:ln>
        </p:spPr>
      </p:pic>
      <p:sp>
        <p:nvSpPr>
          <p:cNvPr id="236" name="CustomShape 7"/>
          <p:cNvSpPr/>
          <p:nvPr/>
        </p:nvSpPr>
        <p:spPr>
          <a:xfrm>
            <a:off x="8778240" y="734040"/>
            <a:ext cx="13323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Raleway"/>
                <a:ea typeface="Amazon Ember Light"/>
              </a:rPr>
              <a:t>User traffic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37" name="CustomShape 8"/>
          <p:cNvSpPr/>
          <p:nvPr/>
        </p:nvSpPr>
        <p:spPr>
          <a:xfrm rot="5445000">
            <a:off x="9023040" y="1422000"/>
            <a:ext cx="813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3f6ec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238" name="Picture 32" descr=""/>
          <p:cNvPicPr/>
          <p:nvPr/>
        </p:nvPicPr>
        <p:blipFill>
          <a:blip r:embed="rId4"/>
          <a:stretch/>
        </p:blipFill>
        <p:spPr>
          <a:xfrm>
            <a:off x="4392000" y="2560320"/>
            <a:ext cx="1185840" cy="1153440"/>
          </a:xfrm>
          <a:prstGeom prst="rect">
            <a:avLst/>
          </a:prstGeom>
          <a:ln>
            <a:noFill/>
          </a:ln>
        </p:spPr>
      </p:pic>
      <p:sp>
        <p:nvSpPr>
          <p:cNvPr id="239" name="CustomShape 9"/>
          <p:cNvSpPr/>
          <p:nvPr/>
        </p:nvSpPr>
        <p:spPr>
          <a:xfrm>
            <a:off x="7318800" y="3618360"/>
            <a:ext cx="1789200" cy="293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340" spc="-1" strike="noStrike">
                <a:solidFill>
                  <a:srgbClr val="f7981f"/>
                </a:solidFill>
                <a:latin typeface="Raleway"/>
                <a:ea typeface="Amazon Ember"/>
              </a:rPr>
              <a:t>Availability Zone A</a:t>
            </a:r>
            <a:endParaRPr b="0" lang="en-US" sz="1340" spc="-1" strike="noStrike">
              <a:latin typeface="Arial"/>
            </a:endParaRPr>
          </a:p>
        </p:txBody>
      </p:sp>
      <p:sp>
        <p:nvSpPr>
          <p:cNvPr id="240" name="CustomShape 10"/>
          <p:cNvSpPr/>
          <p:nvPr/>
        </p:nvSpPr>
        <p:spPr>
          <a:xfrm>
            <a:off x="9732240" y="3606120"/>
            <a:ext cx="1789200" cy="293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340" spc="-1" strike="noStrike">
                <a:solidFill>
                  <a:srgbClr val="f7981f"/>
                </a:solidFill>
                <a:latin typeface="Raleway"/>
                <a:ea typeface="Amazon Ember"/>
              </a:rPr>
              <a:t>Availability Zone B</a:t>
            </a:r>
            <a:endParaRPr b="0" lang="en-US" sz="1340" spc="-1" strike="noStrike">
              <a:latin typeface="Arial"/>
            </a:endParaRPr>
          </a:p>
        </p:txBody>
      </p:sp>
      <p:sp>
        <p:nvSpPr>
          <p:cNvPr id="241" name="CustomShape 11"/>
          <p:cNvSpPr/>
          <p:nvPr/>
        </p:nvSpPr>
        <p:spPr>
          <a:xfrm>
            <a:off x="9694440" y="2263680"/>
            <a:ext cx="843480" cy="115200"/>
          </a:xfrm>
          <a:prstGeom prst="bentConnector2">
            <a:avLst/>
          </a:prstGeom>
          <a:noFill/>
          <a:ln w="28440">
            <a:solidFill>
              <a:srgbClr val="0070c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12"/>
          <p:cNvSpPr/>
          <p:nvPr/>
        </p:nvSpPr>
        <p:spPr>
          <a:xfrm flipV="1" rot="10800000">
            <a:off x="9132480" y="2379240"/>
            <a:ext cx="842040" cy="115200"/>
          </a:xfrm>
          <a:prstGeom prst="bentConnector2">
            <a:avLst/>
          </a:prstGeom>
          <a:noFill/>
          <a:ln w="28440">
            <a:solidFill>
              <a:srgbClr val="0070c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43" name="Picture 31" descr=""/>
          <p:cNvPicPr/>
          <p:nvPr/>
        </p:nvPicPr>
        <p:blipFill>
          <a:blip r:embed="rId5"/>
          <a:stretch/>
        </p:blipFill>
        <p:spPr>
          <a:xfrm>
            <a:off x="7581240" y="2455200"/>
            <a:ext cx="678600" cy="649440"/>
          </a:xfrm>
          <a:prstGeom prst="rect">
            <a:avLst/>
          </a:prstGeom>
          <a:ln>
            <a:noFill/>
          </a:ln>
        </p:spPr>
      </p:pic>
      <p:pic>
        <p:nvPicPr>
          <p:cNvPr id="244" name="Picture 34" descr=""/>
          <p:cNvPicPr/>
          <p:nvPr/>
        </p:nvPicPr>
        <p:blipFill>
          <a:blip r:embed="rId6"/>
          <a:stretch/>
        </p:blipFill>
        <p:spPr>
          <a:xfrm>
            <a:off x="8280720" y="2455200"/>
            <a:ext cx="678600" cy="649440"/>
          </a:xfrm>
          <a:prstGeom prst="rect">
            <a:avLst/>
          </a:prstGeom>
          <a:ln>
            <a:noFill/>
          </a:ln>
        </p:spPr>
      </p:pic>
      <p:pic>
        <p:nvPicPr>
          <p:cNvPr id="245" name="Picture 39" descr=""/>
          <p:cNvPicPr/>
          <p:nvPr/>
        </p:nvPicPr>
        <p:blipFill>
          <a:blip r:embed="rId7"/>
          <a:stretch/>
        </p:blipFill>
        <p:spPr>
          <a:xfrm>
            <a:off x="9210240" y="2688840"/>
            <a:ext cx="376920" cy="366480"/>
          </a:xfrm>
          <a:prstGeom prst="rect">
            <a:avLst/>
          </a:prstGeom>
          <a:ln>
            <a:noFill/>
          </a:ln>
        </p:spPr>
      </p:pic>
      <p:sp>
        <p:nvSpPr>
          <p:cNvPr id="246" name="CustomShape 13"/>
          <p:cNvSpPr/>
          <p:nvPr/>
        </p:nvSpPr>
        <p:spPr>
          <a:xfrm>
            <a:off x="9745200" y="1912320"/>
            <a:ext cx="1763280" cy="2011320"/>
          </a:xfrm>
          <a:prstGeom prst="roundRect">
            <a:avLst>
              <a:gd name="adj" fmla="val 9818"/>
            </a:avLst>
          </a:prstGeom>
          <a:noFill/>
          <a:ln w="19080">
            <a:solidFill>
              <a:srgbClr val="f7981f"/>
            </a:solidFill>
            <a:custDash>
              <a:ds d="800000" sp="3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14"/>
          <p:cNvSpPr/>
          <p:nvPr/>
        </p:nvSpPr>
        <p:spPr>
          <a:xfrm>
            <a:off x="7300080" y="1912320"/>
            <a:ext cx="1762560" cy="2011320"/>
          </a:xfrm>
          <a:prstGeom prst="roundRect">
            <a:avLst>
              <a:gd name="adj" fmla="val 9818"/>
            </a:avLst>
          </a:prstGeom>
          <a:noFill/>
          <a:ln w="19080">
            <a:solidFill>
              <a:srgbClr val="f7981f"/>
            </a:solidFill>
            <a:custDash>
              <a:ds d="800000" sp="3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15"/>
          <p:cNvSpPr/>
          <p:nvPr/>
        </p:nvSpPr>
        <p:spPr>
          <a:xfrm>
            <a:off x="7949160" y="3070080"/>
            <a:ext cx="2981880" cy="33372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404040"/>
                </a:solidFill>
                <a:latin typeface="Raleway"/>
                <a:ea typeface="Amazon Ember"/>
              </a:rPr>
              <a:t>Auto Scaling group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249" name="Group 16"/>
          <p:cNvGrpSpPr/>
          <p:nvPr/>
        </p:nvGrpSpPr>
        <p:grpSpPr>
          <a:xfrm>
            <a:off x="9853560" y="2447640"/>
            <a:ext cx="1377720" cy="649440"/>
            <a:chOff x="9853560" y="2447640"/>
            <a:chExt cx="1377720" cy="649440"/>
          </a:xfrm>
        </p:grpSpPr>
        <p:pic>
          <p:nvPicPr>
            <p:cNvPr id="250" name="Picture 35" descr=""/>
            <p:cNvPicPr/>
            <p:nvPr/>
          </p:nvPicPr>
          <p:blipFill>
            <a:blip r:embed="rId8"/>
            <a:stretch/>
          </p:blipFill>
          <p:spPr>
            <a:xfrm>
              <a:off x="9853560" y="2447640"/>
              <a:ext cx="678600" cy="6494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1" name="Picture 37" descr=""/>
            <p:cNvPicPr/>
            <p:nvPr/>
          </p:nvPicPr>
          <p:blipFill>
            <a:blip r:embed="rId9"/>
            <a:stretch/>
          </p:blipFill>
          <p:spPr>
            <a:xfrm>
              <a:off x="10552680" y="2447640"/>
              <a:ext cx="678600" cy="6494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52" name="CustomShape 17"/>
          <p:cNvSpPr/>
          <p:nvPr/>
        </p:nvSpPr>
        <p:spPr>
          <a:xfrm>
            <a:off x="7515360" y="2394720"/>
            <a:ext cx="3777480" cy="1000080"/>
          </a:xfrm>
          <a:prstGeom prst="roundRect">
            <a:avLst>
              <a:gd name="adj" fmla="val 9818"/>
            </a:avLst>
          </a:prstGeom>
          <a:noFill/>
          <a:ln w="19080">
            <a:solidFill>
              <a:srgbClr val="404040"/>
            </a:solidFill>
            <a:custDash>
              <a:ds d="800000" sp="300000"/>
              <a:ds d="100000" sp="3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53" name="Picture 5" descr=""/>
          <p:cNvPicPr/>
          <p:nvPr/>
        </p:nvPicPr>
        <p:blipFill>
          <a:blip r:embed="rId10"/>
          <a:stretch/>
        </p:blipFill>
        <p:spPr>
          <a:xfrm>
            <a:off x="9132480" y="1912320"/>
            <a:ext cx="561600" cy="702360"/>
          </a:xfrm>
          <a:prstGeom prst="rect">
            <a:avLst/>
          </a:prstGeom>
          <a:ln>
            <a:noFill/>
          </a:ln>
        </p:spPr>
      </p:pic>
      <p:sp>
        <p:nvSpPr>
          <p:cNvPr id="254" name="CustomShape 18"/>
          <p:cNvSpPr/>
          <p:nvPr/>
        </p:nvSpPr>
        <p:spPr>
          <a:xfrm>
            <a:off x="8742240" y="1963800"/>
            <a:ext cx="1332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Raleway"/>
                <a:ea typeface="Amazon Ember Light"/>
              </a:rPr>
              <a:t>ELB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55" name="Group 19"/>
          <p:cNvGrpSpPr/>
          <p:nvPr/>
        </p:nvGrpSpPr>
        <p:grpSpPr>
          <a:xfrm>
            <a:off x="7621200" y="2518200"/>
            <a:ext cx="1305360" cy="492840"/>
            <a:chOff x="7621200" y="2518200"/>
            <a:chExt cx="1305360" cy="492840"/>
          </a:xfrm>
        </p:grpSpPr>
        <p:sp>
          <p:nvSpPr>
            <p:cNvPr id="256" name="CustomShape 20"/>
            <p:cNvSpPr/>
            <p:nvPr/>
          </p:nvSpPr>
          <p:spPr>
            <a:xfrm>
              <a:off x="8327520" y="2518200"/>
              <a:ext cx="599040" cy="479880"/>
            </a:xfrm>
            <a:prstGeom prst="mathMultiply">
              <a:avLst>
                <a:gd name="adj1" fmla="val 23520"/>
              </a:avLst>
            </a:prstGeom>
            <a:solidFill>
              <a:srgbClr val="ff0000"/>
            </a:solidFill>
            <a:ln w="9360">
              <a:noFill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57" name="CustomShape 21"/>
            <p:cNvSpPr/>
            <p:nvPr/>
          </p:nvSpPr>
          <p:spPr>
            <a:xfrm>
              <a:off x="7621200" y="2531160"/>
              <a:ext cx="599040" cy="479880"/>
            </a:xfrm>
            <a:prstGeom prst="mathMultiply">
              <a:avLst>
                <a:gd name="adj1" fmla="val 23520"/>
              </a:avLst>
            </a:prstGeom>
            <a:solidFill>
              <a:srgbClr val="ff0000"/>
            </a:solidFill>
            <a:ln w="9360">
              <a:noFill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</p:spTree>
  </p:cSld>
  <p:timing>
    <p:tnLst>
      <p:par>
        <p:cTn id="94" dur="indefinite" restart="never" nodeType="tmRoot">
          <p:childTnLst>
            <p:seq>
              <p:cTn id="95" dur="indefinite" nodeType="mainSeq">
                <p:childTnLst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0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05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nodeType="clickEffect" fill="hold" presetClass="emph" presetID="26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09" dur="2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nodeType="withEffect" fill="hold" presetClass="exit" presetID="3" presetSubtype="10">
                                  <p:stCondLst>
                                    <p:cond delay="0"/>
                                  </p:stCondLst>
                                  <p:childTnLst>
                                    <p:animEffect filter="blinds(horizontal)" transition="out">
                                      <p:cBhvr additive="repl">
                                        <p:cTn id="111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19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24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Resim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59" name="CustomShape 1"/>
          <p:cNvSpPr/>
          <p:nvPr/>
        </p:nvSpPr>
        <p:spPr>
          <a:xfrm flipH="1">
            <a:off x="1370160" y="365760"/>
            <a:ext cx="51840" cy="76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2"/>
          <p:cNvSpPr/>
          <p:nvPr/>
        </p:nvSpPr>
        <p:spPr>
          <a:xfrm>
            <a:off x="1528920" y="211320"/>
            <a:ext cx="6847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RDS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High Availability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61" name="Resim 12" descr=""/>
          <p:cNvPicPr/>
          <p:nvPr/>
        </p:nvPicPr>
        <p:blipFill>
          <a:blip r:embed="rId2"/>
          <a:stretch/>
        </p:blipFill>
        <p:spPr>
          <a:xfrm>
            <a:off x="335520" y="346320"/>
            <a:ext cx="806760" cy="806760"/>
          </a:xfrm>
          <a:prstGeom prst="rect">
            <a:avLst/>
          </a:prstGeom>
          <a:ln>
            <a:noFill/>
          </a:ln>
        </p:spPr>
      </p:pic>
      <p:sp>
        <p:nvSpPr>
          <p:cNvPr id="262" name="CustomShape 3"/>
          <p:cNvSpPr/>
          <p:nvPr/>
        </p:nvSpPr>
        <p:spPr>
          <a:xfrm>
            <a:off x="5727600" y="19080"/>
            <a:ext cx="6463800" cy="69465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4"/>
          <p:cNvSpPr/>
          <p:nvPr/>
        </p:nvSpPr>
        <p:spPr>
          <a:xfrm>
            <a:off x="3723120" y="2169360"/>
            <a:ext cx="2495160" cy="2832480"/>
          </a:xfrm>
          <a:prstGeom prst="rect">
            <a:avLst/>
          </a:prstGeom>
          <a:solidFill>
            <a:srgbClr val="ffffff"/>
          </a:solidFill>
          <a:ln w="38160">
            <a:solidFill>
              <a:srgbClr val="d4711a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5"/>
          <p:cNvSpPr/>
          <p:nvPr/>
        </p:nvSpPr>
        <p:spPr>
          <a:xfrm>
            <a:off x="3931920" y="3741480"/>
            <a:ext cx="2103120" cy="88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Raleway"/>
                <a:ea typeface="Antipasto Pro"/>
              </a:rPr>
              <a:t>Amazon RDS Multi AZ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5" name="CustomShape 6"/>
          <p:cNvSpPr/>
          <p:nvPr/>
        </p:nvSpPr>
        <p:spPr>
          <a:xfrm>
            <a:off x="7843680" y="2828160"/>
            <a:ext cx="66672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Raleway"/>
                <a:ea typeface="Amazon Ember"/>
              </a:rPr>
              <a:t>EC2”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6" name="CustomShape 7"/>
          <p:cNvSpPr/>
          <p:nvPr/>
        </p:nvSpPr>
        <p:spPr>
          <a:xfrm>
            <a:off x="6417360" y="110880"/>
            <a:ext cx="5580720" cy="31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Amazon RDS Multi-AZ dağıtımları, Veritabanı (DB) Bulut Sunucuları için gelişmiş erişilebilirlik ve sağlamlık sunarak onları üretim veritabanı iş yükleri için uygun hale getirir. 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Bir Multi-AZ Veritabanı Bulut Sunucusu tedarik ettiğinizde, Amazon RDS otomatik olarak birincil Veritabanı Bulut Sunucusu oluşturur ve eş zamanlı olarak verileri farklı bir Erişilebilirlik Alanındaki (AZ) yedek bir bulut sunucusuna kopyalayarak çoğaltır.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7" name="Picture 24" descr=""/>
          <p:cNvPicPr/>
          <p:nvPr/>
        </p:nvPicPr>
        <p:blipFill>
          <a:blip r:embed="rId3"/>
          <a:stretch/>
        </p:blipFill>
        <p:spPr>
          <a:xfrm>
            <a:off x="4464000" y="2586960"/>
            <a:ext cx="1004760" cy="1162800"/>
          </a:xfrm>
          <a:prstGeom prst="rect">
            <a:avLst/>
          </a:prstGeom>
          <a:ln>
            <a:noFill/>
          </a:ln>
        </p:spPr>
      </p:pic>
      <p:sp>
        <p:nvSpPr>
          <p:cNvPr id="268" name="CustomShape 8"/>
          <p:cNvSpPr/>
          <p:nvPr/>
        </p:nvSpPr>
        <p:spPr>
          <a:xfrm>
            <a:off x="7067160" y="3632400"/>
            <a:ext cx="3997080" cy="2982600"/>
          </a:xfrm>
          <a:prstGeom prst="roundRect">
            <a:avLst>
              <a:gd name="adj" fmla="val 9818"/>
            </a:avLst>
          </a:prstGeom>
          <a:noFill/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9"/>
          <p:cNvSpPr/>
          <p:nvPr/>
        </p:nvSpPr>
        <p:spPr>
          <a:xfrm>
            <a:off x="8021520" y="6391440"/>
            <a:ext cx="1983240" cy="257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Raleway"/>
                <a:ea typeface="Amazon Ember"/>
              </a:rPr>
              <a:t>Lab VPC  </a:t>
            </a:r>
            <a:r>
              <a:rPr b="1" lang="en-US" sz="1100" spc="-1" strike="noStrike">
                <a:solidFill>
                  <a:srgbClr val="000000"/>
                </a:solidFill>
                <a:latin typeface="Raleway"/>
                <a:ea typeface="Amazon Ember"/>
              </a:rPr>
              <a:t>(10.0.0.0/16)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270" name="Picture 49" descr=""/>
          <p:cNvPicPr/>
          <p:nvPr/>
        </p:nvPicPr>
        <p:blipFill>
          <a:blip r:embed="rId4"/>
          <a:stretch/>
        </p:blipFill>
        <p:spPr>
          <a:xfrm>
            <a:off x="7223760" y="3446640"/>
            <a:ext cx="471240" cy="307440"/>
          </a:xfrm>
          <a:prstGeom prst="rect">
            <a:avLst/>
          </a:prstGeom>
          <a:ln>
            <a:noFill/>
          </a:ln>
        </p:spPr>
      </p:pic>
      <p:sp>
        <p:nvSpPr>
          <p:cNvPr id="271" name="CustomShape 10"/>
          <p:cNvSpPr/>
          <p:nvPr/>
        </p:nvSpPr>
        <p:spPr>
          <a:xfrm>
            <a:off x="7255800" y="3958920"/>
            <a:ext cx="1698480" cy="2413800"/>
          </a:xfrm>
          <a:prstGeom prst="roundRect">
            <a:avLst>
              <a:gd name="adj" fmla="val 9818"/>
            </a:avLst>
          </a:prstGeom>
          <a:noFill/>
          <a:ln w="19080">
            <a:solidFill>
              <a:srgbClr val="f7981f"/>
            </a:solidFill>
            <a:custDash>
              <a:ds d="800000" sp="3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11"/>
          <p:cNvSpPr/>
          <p:nvPr/>
        </p:nvSpPr>
        <p:spPr>
          <a:xfrm>
            <a:off x="7400880" y="6147000"/>
            <a:ext cx="1465920" cy="257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f7981f"/>
                </a:solidFill>
                <a:latin typeface="Raleway"/>
                <a:ea typeface="Amazon Ember"/>
              </a:rPr>
              <a:t>Availability Zone </a:t>
            </a:r>
            <a:r>
              <a:rPr b="1" lang="en-US" sz="1100" spc="-1" strike="noStrike">
                <a:solidFill>
                  <a:srgbClr val="f7981f"/>
                </a:solidFill>
                <a:latin typeface="Raleway"/>
                <a:ea typeface="Amazon Ember"/>
              </a:rPr>
              <a:t>A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73" name="CustomShape 12"/>
          <p:cNvSpPr/>
          <p:nvPr/>
        </p:nvSpPr>
        <p:spPr>
          <a:xfrm>
            <a:off x="9152280" y="3906720"/>
            <a:ext cx="1698120" cy="2466000"/>
          </a:xfrm>
          <a:prstGeom prst="roundRect">
            <a:avLst>
              <a:gd name="adj" fmla="val 9818"/>
            </a:avLst>
          </a:prstGeom>
          <a:noFill/>
          <a:ln w="19080">
            <a:solidFill>
              <a:srgbClr val="f7981f"/>
            </a:solidFill>
            <a:custDash>
              <a:ds d="800000" sp="3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13"/>
          <p:cNvSpPr/>
          <p:nvPr/>
        </p:nvSpPr>
        <p:spPr>
          <a:xfrm>
            <a:off x="9285120" y="6147000"/>
            <a:ext cx="1441440" cy="257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f7981f"/>
                </a:solidFill>
                <a:latin typeface="Raleway"/>
                <a:ea typeface="Amazon Ember"/>
              </a:rPr>
              <a:t>Availability Zone B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75" name="CustomShape 14"/>
          <p:cNvSpPr/>
          <p:nvPr/>
        </p:nvSpPr>
        <p:spPr>
          <a:xfrm>
            <a:off x="7415640" y="4455360"/>
            <a:ext cx="1379160" cy="1595880"/>
          </a:xfrm>
          <a:prstGeom prst="roundRect">
            <a:avLst>
              <a:gd name="adj" fmla="val 9818"/>
            </a:avLst>
          </a:prstGeom>
          <a:noFill/>
          <a:ln w="648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15"/>
          <p:cNvSpPr/>
          <p:nvPr/>
        </p:nvSpPr>
        <p:spPr>
          <a:xfrm>
            <a:off x="7415640" y="5654880"/>
            <a:ext cx="1379160" cy="425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Raleway"/>
                <a:ea typeface="Amazon Ember"/>
              </a:rPr>
              <a:t>Private </a:t>
            </a:r>
            <a:r>
              <a:rPr b="1" lang="en-US" sz="1100" spc="-1" strike="noStrike">
                <a:solidFill>
                  <a:srgbClr val="000000"/>
                </a:solidFill>
                <a:latin typeface="Raleway"/>
                <a:ea typeface="Amazon Ember"/>
              </a:rPr>
              <a:t>subnet </a:t>
            </a:r>
            <a:r>
              <a:rPr b="1" lang="en-US" sz="1100" spc="-1" strike="noStrike">
                <a:solidFill>
                  <a:srgbClr val="000000"/>
                </a:solidFill>
                <a:latin typeface="Raleway"/>
                <a:ea typeface="Amazon Ember"/>
              </a:rPr>
              <a:t>1</a:t>
            </a:r>
            <a:endParaRPr b="0" lang="en-US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Raleway"/>
                <a:ea typeface="Amazon Ember"/>
              </a:rPr>
              <a:t>10.0.2.0</a:t>
            </a:r>
            <a:r>
              <a:rPr b="1" lang="en-US" sz="1100" spc="-1" strike="noStrike">
                <a:solidFill>
                  <a:srgbClr val="000000"/>
                </a:solidFill>
                <a:latin typeface="Raleway"/>
                <a:ea typeface="Amazon Ember"/>
              </a:rPr>
              <a:t>/23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277" name="Picture 57" descr=""/>
          <p:cNvPicPr/>
          <p:nvPr/>
        </p:nvPicPr>
        <p:blipFill>
          <a:blip r:embed="rId5"/>
          <a:stretch/>
        </p:blipFill>
        <p:spPr>
          <a:xfrm>
            <a:off x="7511400" y="4363920"/>
            <a:ext cx="169560" cy="189360"/>
          </a:xfrm>
          <a:prstGeom prst="rect">
            <a:avLst/>
          </a:prstGeom>
          <a:ln>
            <a:noFill/>
          </a:ln>
        </p:spPr>
      </p:pic>
      <p:sp>
        <p:nvSpPr>
          <p:cNvPr id="278" name="CustomShape 16"/>
          <p:cNvSpPr/>
          <p:nvPr/>
        </p:nvSpPr>
        <p:spPr>
          <a:xfrm>
            <a:off x="7476120" y="5236560"/>
            <a:ext cx="1258200" cy="24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9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Raleway"/>
                <a:ea typeface="Amazon Ember"/>
              </a:rPr>
              <a:t>Amazon RDS</a:t>
            </a:r>
            <a:br/>
            <a:r>
              <a:rPr b="0" lang="en-US" sz="1100" spc="-1" strike="noStrike">
                <a:solidFill>
                  <a:srgbClr val="000000"/>
                </a:solidFill>
                <a:latin typeface="Raleway"/>
                <a:ea typeface="Amazon Ember"/>
              </a:rPr>
              <a:t>DB instance</a:t>
            </a:r>
            <a:endParaRPr b="0" lang="en-US" sz="1100" spc="-1" strike="noStrike">
              <a:latin typeface="Arial"/>
            </a:endParaRPr>
          </a:p>
        </p:txBody>
      </p:sp>
      <p:pic>
        <p:nvPicPr>
          <p:cNvPr id="279" name="Picture 70" descr=""/>
          <p:cNvPicPr/>
          <p:nvPr/>
        </p:nvPicPr>
        <p:blipFill>
          <a:blip r:embed="rId6"/>
          <a:stretch/>
        </p:blipFill>
        <p:spPr>
          <a:xfrm>
            <a:off x="7903800" y="4794480"/>
            <a:ext cx="402840" cy="432720"/>
          </a:xfrm>
          <a:prstGeom prst="rect">
            <a:avLst/>
          </a:prstGeom>
          <a:ln>
            <a:noFill/>
          </a:ln>
        </p:spPr>
      </p:pic>
      <p:grpSp>
        <p:nvGrpSpPr>
          <p:cNvPr id="280" name="Group 17"/>
          <p:cNvGrpSpPr/>
          <p:nvPr/>
        </p:nvGrpSpPr>
        <p:grpSpPr>
          <a:xfrm>
            <a:off x="9311760" y="4363920"/>
            <a:ext cx="1378800" cy="1716120"/>
            <a:chOff x="9311760" y="4363920"/>
            <a:chExt cx="1378800" cy="1716120"/>
          </a:xfrm>
        </p:grpSpPr>
        <p:sp>
          <p:nvSpPr>
            <p:cNvPr id="281" name="CustomShape 18"/>
            <p:cNvSpPr/>
            <p:nvPr/>
          </p:nvSpPr>
          <p:spPr>
            <a:xfrm>
              <a:off x="9311760" y="4455360"/>
              <a:ext cx="1378800" cy="1595880"/>
            </a:xfrm>
            <a:prstGeom prst="roundRect">
              <a:avLst>
                <a:gd name="adj" fmla="val 9818"/>
              </a:avLst>
            </a:prstGeom>
            <a:noFill/>
            <a:ln w="64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" name="CustomShape 19"/>
            <p:cNvSpPr/>
            <p:nvPr/>
          </p:nvSpPr>
          <p:spPr>
            <a:xfrm>
              <a:off x="9311760" y="5654880"/>
              <a:ext cx="1378800" cy="4251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Private subnet 2</a:t>
              </a:r>
              <a:endParaRPr b="0" lang="en-US" sz="11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10.0.4.0/23</a:t>
              </a:r>
              <a:endParaRPr b="0" lang="en-US" sz="1100" spc="-1" strike="noStrike">
                <a:latin typeface="Arial"/>
              </a:endParaRPr>
            </a:p>
          </p:txBody>
        </p:sp>
        <p:pic>
          <p:nvPicPr>
            <p:cNvPr id="283" name="Picture 66" descr=""/>
            <p:cNvPicPr/>
            <p:nvPr/>
          </p:nvPicPr>
          <p:blipFill>
            <a:blip r:embed="rId7"/>
            <a:stretch/>
          </p:blipFill>
          <p:spPr>
            <a:xfrm>
              <a:off x="9418320" y="4363920"/>
              <a:ext cx="169560" cy="189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84" name="CustomShape 20"/>
            <p:cNvSpPr/>
            <p:nvPr/>
          </p:nvSpPr>
          <p:spPr>
            <a:xfrm>
              <a:off x="9412920" y="5236560"/>
              <a:ext cx="1200240" cy="268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ct val="9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Amazon RDS multi-Availabiliy Zone standby</a:t>
              </a:r>
              <a:endParaRPr b="0" lang="en-US" sz="1100" spc="-1" strike="noStrike">
                <a:latin typeface="Arial"/>
              </a:endParaRPr>
            </a:p>
          </p:txBody>
        </p:sp>
        <p:pic>
          <p:nvPicPr>
            <p:cNvPr id="285" name="Picture 79" descr=""/>
            <p:cNvPicPr/>
            <p:nvPr/>
          </p:nvPicPr>
          <p:blipFill>
            <a:blip r:embed="rId8"/>
            <a:stretch/>
          </p:blipFill>
          <p:spPr>
            <a:xfrm>
              <a:off x="9828720" y="4753440"/>
              <a:ext cx="359640" cy="4741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6" name="Line 21"/>
          <p:cNvSpPr/>
          <p:nvPr/>
        </p:nvSpPr>
        <p:spPr>
          <a:xfrm>
            <a:off x="8319600" y="4989960"/>
            <a:ext cx="1509120" cy="720"/>
          </a:xfrm>
          <a:prstGeom prst="line">
            <a:avLst/>
          </a:prstGeom>
          <a:ln w="28440">
            <a:solidFill>
              <a:srgbClr val="808080"/>
            </a:solidFill>
            <a:custDash>
              <a:ds d="100000" sp="100000"/>
            </a:custDash>
            <a:miter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25" dur="indefinite" restart="never" nodeType="tmRoot">
          <p:childTnLst>
            <p:seq>
              <p:cTn id="126" dur="indefinite" nodeType="mainSeq">
                <p:childTnLst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31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36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Resim 3" descr=""/>
          <p:cNvPicPr/>
          <p:nvPr/>
        </p:nvPicPr>
        <p:blipFill>
          <a:blip r:embed="rId1"/>
          <a:stretch/>
        </p:blipFill>
        <p:spPr>
          <a:xfrm>
            <a:off x="0" y="-1550160"/>
            <a:ext cx="12191760" cy="5291280"/>
          </a:xfrm>
          <a:prstGeom prst="rect">
            <a:avLst/>
          </a:prstGeom>
          <a:ln>
            <a:noFill/>
          </a:ln>
        </p:spPr>
      </p:pic>
      <p:sp>
        <p:nvSpPr>
          <p:cNvPr id="288" name="CustomShape 1"/>
          <p:cNvSpPr/>
          <p:nvPr/>
        </p:nvSpPr>
        <p:spPr>
          <a:xfrm flipH="1">
            <a:off x="1370160" y="365760"/>
            <a:ext cx="51840" cy="76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2"/>
          <p:cNvSpPr/>
          <p:nvPr/>
        </p:nvSpPr>
        <p:spPr>
          <a:xfrm>
            <a:off x="1528920" y="211320"/>
            <a:ext cx="684792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 "/>
                <a:ea typeface="Antipasto Pro"/>
              </a:rPr>
              <a:t>Güvenl</a:t>
            </a:r>
            <a:r>
              <a:rPr b="0" lang="en-US" sz="3200" spc="-1" strike="noStrike">
                <a:solidFill>
                  <a:srgbClr val="ffffff"/>
                </a:solidFill>
                <a:latin typeface="Antipasto Pro "/>
                <a:ea typeface="Antipasto Pro"/>
              </a:rPr>
              <a:t>ik için </a:t>
            </a:r>
            <a:endParaRPr b="0" lang="en-US" sz="3200" spc="-1" strike="noStrike">
              <a:latin typeface="Antipasto Pro 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Raleway"/>
                <a:ea typeface="Antipasto Pro"/>
              </a:rPr>
              <a:t>3</a:t>
            </a:r>
            <a:r>
              <a:rPr b="0" lang="en-US" sz="3200" spc="-1" strike="noStrike">
                <a:solidFill>
                  <a:srgbClr val="ffffff"/>
                </a:solidFill>
                <a:latin typeface="Antipasto Pro "/>
                <a:ea typeface="Antipasto Pro"/>
              </a:rPr>
              <a:t> </a:t>
            </a:r>
            <a:r>
              <a:rPr b="0" lang="en-US" sz="3200" spc="-1" strike="noStrike">
                <a:solidFill>
                  <a:srgbClr val="ffffff"/>
                </a:solidFill>
                <a:latin typeface="Antipasto Pro "/>
                <a:ea typeface="Antipasto Pro"/>
              </a:rPr>
              <a:t>Katma</a:t>
            </a:r>
            <a:r>
              <a:rPr b="0" lang="en-US" sz="3200" spc="-1" strike="noStrike">
                <a:solidFill>
                  <a:srgbClr val="ffffff"/>
                </a:solidFill>
                <a:latin typeface="Antipasto Pro "/>
                <a:ea typeface="Antipasto Pro"/>
              </a:rPr>
              <a:t>nlı </a:t>
            </a:r>
            <a:r>
              <a:rPr b="0" lang="en-US" sz="3200" spc="-1" strike="noStrike">
                <a:solidFill>
                  <a:srgbClr val="ffffff"/>
                </a:solidFill>
                <a:latin typeface="Antipasto Pro "/>
                <a:ea typeface="Antipasto Pro"/>
              </a:rPr>
              <a:t>Mimari </a:t>
            </a:r>
            <a:r>
              <a:rPr b="0" lang="en-US" sz="3200" spc="-1" strike="noStrike">
                <a:solidFill>
                  <a:srgbClr val="ffffff"/>
                </a:solidFill>
                <a:latin typeface="Antipasto Pro "/>
                <a:ea typeface="Antipasto Pro"/>
              </a:rPr>
              <a:t>Örneği</a:t>
            </a:r>
            <a:endParaRPr b="0" lang="en-US" sz="3200" spc="-1" strike="noStrike">
              <a:latin typeface="Antipasto Pro "/>
            </a:endParaRPr>
          </a:p>
        </p:txBody>
      </p:sp>
      <p:pic>
        <p:nvPicPr>
          <p:cNvPr id="290" name="Resim 12" descr=""/>
          <p:cNvPicPr/>
          <p:nvPr/>
        </p:nvPicPr>
        <p:blipFill>
          <a:blip r:embed="rId2"/>
          <a:stretch/>
        </p:blipFill>
        <p:spPr>
          <a:xfrm>
            <a:off x="335520" y="346320"/>
            <a:ext cx="806760" cy="806760"/>
          </a:xfrm>
          <a:prstGeom prst="rect">
            <a:avLst/>
          </a:prstGeom>
          <a:ln>
            <a:noFill/>
          </a:ln>
        </p:spPr>
      </p:pic>
      <p:sp>
        <p:nvSpPr>
          <p:cNvPr id="291" name="CustomShape 3"/>
          <p:cNvSpPr/>
          <p:nvPr/>
        </p:nvSpPr>
        <p:spPr>
          <a:xfrm>
            <a:off x="360" y="1500120"/>
            <a:ext cx="12191760" cy="535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TextShape 4"/>
          <p:cNvSpPr txBox="1"/>
          <p:nvPr/>
        </p:nvSpPr>
        <p:spPr>
          <a:xfrm>
            <a:off x="380160" y="1828800"/>
            <a:ext cx="11598480" cy="54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** Tüm katmanlar arasında extra güvenlik için security grouplardan faydalanacağız.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3" name="CustomShape 5"/>
          <p:cNvSpPr/>
          <p:nvPr/>
        </p:nvSpPr>
        <p:spPr>
          <a:xfrm>
            <a:off x="3086280" y="4897800"/>
            <a:ext cx="1857240" cy="51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6f2927"/>
                </a:solidFill>
                <a:latin typeface="Raleway"/>
                <a:ea typeface="Amazon Ember"/>
              </a:rPr>
              <a:t>Load Balancer </a:t>
            </a:r>
            <a:r>
              <a:rPr b="1" lang="en-US" sz="1400" spc="-1" strike="noStrike">
                <a:solidFill>
                  <a:srgbClr val="6f2927"/>
                </a:solidFill>
                <a:latin typeface="Raleway"/>
                <a:ea typeface="Amazon Ember"/>
              </a:rPr>
              <a:t>security group</a:t>
            </a:r>
            <a:endParaRPr b="0" lang="en-US" sz="1400" spc="-1" strike="noStrike">
              <a:latin typeface="Raleway"/>
            </a:endParaRPr>
          </a:p>
        </p:txBody>
      </p:sp>
      <p:sp>
        <p:nvSpPr>
          <p:cNvPr id="294" name="CustomShape 6"/>
          <p:cNvSpPr/>
          <p:nvPr/>
        </p:nvSpPr>
        <p:spPr>
          <a:xfrm>
            <a:off x="6280920" y="4929480"/>
            <a:ext cx="1857240" cy="51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6f2927"/>
                </a:solidFill>
                <a:latin typeface="Raleway"/>
                <a:ea typeface="Amazon Ember"/>
              </a:rPr>
              <a:t>Applicati</a:t>
            </a:r>
            <a:r>
              <a:rPr b="1" lang="en-US" sz="1400" spc="-1" strike="noStrike">
                <a:solidFill>
                  <a:srgbClr val="6f2927"/>
                </a:solidFill>
                <a:latin typeface="Raleway"/>
                <a:ea typeface="Amazon Ember"/>
              </a:rPr>
              <a:t>on </a:t>
            </a:r>
            <a:r>
              <a:rPr b="1" lang="en-US" sz="1400" spc="-1" strike="noStrike">
                <a:solidFill>
                  <a:srgbClr val="6f2927"/>
                </a:solidFill>
                <a:latin typeface="Raleway"/>
                <a:ea typeface="Amazon Ember"/>
              </a:rPr>
              <a:t>security </a:t>
            </a:r>
            <a:r>
              <a:rPr b="1" lang="en-US" sz="1400" spc="-1" strike="noStrike">
                <a:solidFill>
                  <a:srgbClr val="6f2927"/>
                </a:solidFill>
                <a:latin typeface="Raleway"/>
                <a:ea typeface="Amazon Ember"/>
              </a:rPr>
              <a:t>group</a:t>
            </a:r>
            <a:endParaRPr b="0" lang="en-US" sz="1400" spc="-1" strike="noStrike">
              <a:latin typeface="Raleway"/>
            </a:endParaRPr>
          </a:p>
        </p:txBody>
      </p:sp>
      <p:pic>
        <p:nvPicPr>
          <p:cNvPr id="295" name="Picture 39" descr=""/>
          <p:cNvPicPr/>
          <p:nvPr/>
        </p:nvPicPr>
        <p:blipFill>
          <a:blip r:embed="rId3"/>
          <a:stretch/>
        </p:blipFill>
        <p:spPr>
          <a:xfrm>
            <a:off x="1016640" y="3578040"/>
            <a:ext cx="708840" cy="700920"/>
          </a:xfrm>
          <a:prstGeom prst="rect">
            <a:avLst/>
          </a:prstGeom>
          <a:ln>
            <a:noFill/>
          </a:ln>
        </p:spPr>
      </p:pic>
      <p:sp>
        <p:nvSpPr>
          <p:cNvPr id="296" name="CustomShape 7"/>
          <p:cNvSpPr/>
          <p:nvPr/>
        </p:nvSpPr>
        <p:spPr>
          <a:xfrm>
            <a:off x="787680" y="4254480"/>
            <a:ext cx="951480" cy="303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6f2927"/>
                </a:solidFill>
                <a:latin typeface="Raleway"/>
                <a:ea typeface="Amazon Ember"/>
              </a:rPr>
              <a:t>Intern</a:t>
            </a:r>
            <a:r>
              <a:rPr b="1" lang="en-US" sz="1400" spc="-1" strike="noStrike">
                <a:solidFill>
                  <a:srgbClr val="6f2927"/>
                </a:solidFill>
                <a:latin typeface="Raleway"/>
                <a:ea typeface="Amazon Ember"/>
              </a:rPr>
              <a:t>et</a:t>
            </a:r>
            <a:endParaRPr b="0" lang="en-US" sz="1400" spc="-1" strike="noStrike">
              <a:latin typeface="Raleway"/>
            </a:endParaRPr>
          </a:p>
        </p:txBody>
      </p:sp>
      <p:sp>
        <p:nvSpPr>
          <p:cNvPr id="297" name="CustomShape 8"/>
          <p:cNvSpPr/>
          <p:nvPr/>
        </p:nvSpPr>
        <p:spPr>
          <a:xfrm>
            <a:off x="1914480" y="3881160"/>
            <a:ext cx="1007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9"/>
          <p:cNvSpPr/>
          <p:nvPr/>
        </p:nvSpPr>
        <p:spPr>
          <a:xfrm>
            <a:off x="5097240" y="3881160"/>
            <a:ext cx="1007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10"/>
          <p:cNvSpPr/>
          <p:nvPr/>
        </p:nvSpPr>
        <p:spPr>
          <a:xfrm>
            <a:off x="9481320" y="4965480"/>
            <a:ext cx="1857240" cy="516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6f2927"/>
                </a:solidFill>
                <a:latin typeface="Raleway"/>
                <a:ea typeface="Amazon Ember"/>
              </a:rPr>
              <a:t>Database </a:t>
            </a:r>
            <a:r>
              <a:rPr b="1" lang="en-US" sz="1400" spc="-1" strike="noStrike">
                <a:solidFill>
                  <a:srgbClr val="6f2927"/>
                </a:solidFill>
                <a:latin typeface="Raleway"/>
                <a:ea typeface="Amazon Ember"/>
              </a:rPr>
              <a:t>security </a:t>
            </a:r>
            <a:r>
              <a:rPr b="1" lang="en-US" sz="1400" spc="-1" strike="noStrike">
                <a:solidFill>
                  <a:srgbClr val="6f2927"/>
                </a:solidFill>
                <a:latin typeface="Raleway"/>
                <a:ea typeface="Amazon Ember"/>
              </a:rPr>
              <a:t>group</a:t>
            </a:r>
            <a:endParaRPr b="0" lang="en-US" sz="1400" spc="-1" strike="noStrike">
              <a:latin typeface="Raleway"/>
            </a:endParaRPr>
          </a:p>
        </p:txBody>
      </p:sp>
      <p:sp>
        <p:nvSpPr>
          <p:cNvPr id="300" name="CustomShape 11"/>
          <p:cNvSpPr/>
          <p:nvPr/>
        </p:nvSpPr>
        <p:spPr>
          <a:xfrm>
            <a:off x="8297640" y="3881160"/>
            <a:ext cx="1007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01" name="Group 12"/>
          <p:cNvGrpSpPr/>
          <p:nvPr/>
        </p:nvGrpSpPr>
        <p:grpSpPr>
          <a:xfrm>
            <a:off x="1518480" y="3981960"/>
            <a:ext cx="7755840" cy="516600"/>
            <a:chOff x="1518480" y="3981960"/>
            <a:chExt cx="7755840" cy="516600"/>
          </a:xfrm>
        </p:grpSpPr>
        <p:sp>
          <p:nvSpPr>
            <p:cNvPr id="302" name="CustomShape 13"/>
            <p:cNvSpPr/>
            <p:nvPr/>
          </p:nvSpPr>
          <p:spPr>
            <a:xfrm>
              <a:off x="1518480" y="3981960"/>
              <a:ext cx="1737360" cy="5166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HTTP + HTTPS traffic</a:t>
              </a:r>
              <a:endParaRPr b="0" lang="en-US" sz="1400" spc="-1" strike="noStrike">
                <a:latin typeface="Raleway"/>
              </a:endParaRPr>
            </a:p>
          </p:txBody>
        </p:sp>
        <p:sp>
          <p:nvSpPr>
            <p:cNvPr id="303" name="CustomShape 14"/>
            <p:cNvSpPr/>
            <p:nvPr/>
          </p:nvSpPr>
          <p:spPr>
            <a:xfrm>
              <a:off x="5200200" y="3981960"/>
              <a:ext cx="873720" cy="5166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HTTP traffic</a:t>
              </a:r>
              <a:endParaRPr b="0" lang="en-US" sz="1400" spc="-1" strike="noStrike">
                <a:latin typeface="Raleway"/>
              </a:endParaRPr>
            </a:p>
          </p:txBody>
        </p:sp>
        <p:sp>
          <p:nvSpPr>
            <p:cNvPr id="304" name="CustomShape 15"/>
            <p:cNvSpPr/>
            <p:nvPr/>
          </p:nvSpPr>
          <p:spPr>
            <a:xfrm>
              <a:off x="8400600" y="3981960"/>
              <a:ext cx="873720" cy="51660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MySQL traffic</a:t>
              </a:r>
              <a:endParaRPr b="0" lang="en-US" sz="1400" spc="-1" strike="noStrike">
                <a:latin typeface="Raleway"/>
              </a:endParaRPr>
            </a:p>
          </p:txBody>
        </p:sp>
      </p:grpSp>
      <p:grpSp>
        <p:nvGrpSpPr>
          <p:cNvPr id="305" name="Group 16"/>
          <p:cNvGrpSpPr/>
          <p:nvPr/>
        </p:nvGrpSpPr>
        <p:grpSpPr>
          <a:xfrm>
            <a:off x="3090600" y="3291840"/>
            <a:ext cx="8243640" cy="1389600"/>
            <a:chOff x="3090600" y="3291840"/>
            <a:chExt cx="8243640" cy="1389600"/>
          </a:xfrm>
        </p:grpSpPr>
        <p:grpSp>
          <p:nvGrpSpPr>
            <p:cNvPr id="306" name="Group 17"/>
            <p:cNvGrpSpPr/>
            <p:nvPr/>
          </p:nvGrpSpPr>
          <p:grpSpPr>
            <a:xfrm>
              <a:off x="9485280" y="3291840"/>
              <a:ext cx="1848960" cy="1385280"/>
              <a:chOff x="9485280" y="3291840"/>
              <a:chExt cx="1848960" cy="1385280"/>
            </a:xfrm>
          </p:grpSpPr>
          <p:sp>
            <p:nvSpPr>
              <p:cNvPr id="307" name="CustomShape 18"/>
              <p:cNvSpPr/>
              <p:nvPr/>
            </p:nvSpPr>
            <p:spPr>
              <a:xfrm>
                <a:off x="9610200" y="4095360"/>
                <a:ext cx="1599120" cy="317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/>
              <a:p>
                <a:pPr algn="ctr">
                  <a:lnSpc>
                    <a:spcPct val="90000"/>
                  </a:lnSpc>
                </a:pPr>
                <a:r>
                  <a:rPr b="1" lang="en-US" sz="1400" spc="-1" strike="noStrike">
                    <a:solidFill>
                      <a:srgbClr val="000000"/>
                    </a:solidFill>
                    <a:latin typeface="Raleway"/>
                    <a:ea typeface="Amazon Ember"/>
                  </a:rPr>
                  <a:t>Amazon RDS</a:t>
                </a:r>
                <a:br/>
                <a:r>
                  <a:rPr b="0" lang="en-US" sz="1400" spc="-1" strike="noStrike">
                    <a:solidFill>
                      <a:srgbClr val="000000"/>
                    </a:solidFill>
                    <a:latin typeface="Raleway"/>
                    <a:ea typeface="Amazon Ember"/>
                  </a:rPr>
                  <a:t>MySQL DB instance</a:t>
                </a:r>
                <a:endParaRPr b="0" lang="en-US" sz="1400" spc="-1" strike="noStrike">
                  <a:latin typeface="Raleway"/>
                </a:endParaRPr>
              </a:p>
            </p:txBody>
          </p:sp>
          <p:pic>
            <p:nvPicPr>
              <p:cNvPr id="308" name="Picture 46" descr=""/>
              <p:cNvPicPr/>
              <p:nvPr/>
            </p:nvPicPr>
            <p:blipFill>
              <a:blip r:embed="rId4"/>
              <a:stretch/>
            </p:blipFill>
            <p:spPr>
              <a:xfrm>
                <a:off x="10153800" y="3503520"/>
                <a:ext cx="511920" cy="550080"/>
              </a:xfrm>
              <a:prstGeom prst="rect">
                <a:avLst/>
              </a:prstGeom>
              <a:ln>
                <a:noFill/>
              </a:ln>
            </p:spPr>
          </p:pic>
          <p:grpSp>
            <p:nvGrpSpPr>
              <p:cNvPr id="309" name="Group 19"/>
              <p:cNvGrpSpPr/>
              <p:nvPr/>
            </p:nvGrpSpPr>
            <p:grpSpPr>
              <a:xfrm>
                <a:off x="9485280" y="3291840"/>
                <a:ext cx="1848960" cy="1385280"/>
                <a:chOff x="9485280" y="3291840"/>
                <a:chExt cx="1848960" cy="1385280"/>
              </a:xfrm>
            </p:grpSpPr>
            <p:sp>
              <p:nvSpPr>
                <p:cNvPr id="310" name="CustomShape 20"/>
                <p:cNvSpPr/>
                <p:nvPr/>
              </p:nvSpPr>
              <p:spPr>
                <a:xfrm>
                  <a:off x="9485280" y="3291840"/>
                  <a:ext cx="1848960" cy="1385280"/>
                </a:xfrm>
                <a:prstGeom prst="roundRect">
                  <a:avLst>
                    <a:gd name="adj" fmla="val 9818"/>
                  </a:avLst>
                </a:prstGeom>
                <a:noFill/>
                <a:ln w="1908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11" name="CustomShape 21"/>
                <p:cNvSpPr/>
                <p:nvPr/>
              </p:nvSpPr>
              <p:spPr>
                <a:xfrm>
                  <a:off x="9485280" y="3291840"/>
                  <a:ext cx="1848960" cy="1385280"/>
                </a:xfrm>
                <a:prstGeom prst="roundRect">
                  <a:avLst>
                    <a:gd name="adj" fmla="val 9818"/>
                  </a:avLst>
                </a:prstGeom>
                <a:noFill/>
                <a:ln w="19080">
                  <a:solidFill>
                    <a:srgbClr val="ff0000"/>
                  </a:solidFill>
                  <a:custDash>
                    <a:ds d="800000" sp="300000"/>
                  </a:custDash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</p:grpSp>
        </p:grpSp>
        <p:grpSp>
          <p:nvGrpSpPr>
            <p:cNvPr id="312" name="Group 22"/>
            <p:cNvGrpSpPr/>
            <p:nvPr/>
          </p:nvGrpSpPr>
          <p:grpSpPr>
            <a:xfrm>
              <a:off x="3090600" y="3296160"/>
              <a:ext cx="1848960" cy="1385280"/>
              <a:chOff x="3090600" y="3296160"/>
              <a:chExt cx="1848960" cy="1385280"/>
            </a:xfrm>
          </p:grpSpPr>
          <p:grpSp>
            <p:nvGrpSpPr>
              <p:cNvPr id="313" name="Group 23"/>
              <p:cNvGrpSpPr/>
              <p:nvPr/>
            </p:nvGrpSpPr>
            <p:grpSpPr>
              <a:xfrm>
                <a:off x="3090600" y="3296160"/>
                <a:ext cx="1848960" cy="1385280"/>
                <a:chOff x="3090600" y="3296160"/>
                <a:chExt cx="1848960" cy="1385280"/>
              </a:xfrm>
            </p:grpSpPr>
            <p:sp>
              <p:nvSpPr>
                <p:cNvPr id="314" name="CustomShape 24"/>
                <p:cNvSpPr/>
                <p:nvPr/>
              </p:nvSpPr>
              <p:spPr>
                <a:xfrm>
                  <a:off x="3090600" y="3296160"/>
                  <a:ext cx="1848960" cy="1385280"/>
                </a:xfrm>
                <a:prstGeom prst="roundRect">
                  <a:avLst>
                    <a:gd name="adj" fmla="val 9818"/>
                  </a:avLst>
                </a:prstGeom>
                <a:noFill/>
                <a:ln w="1908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15" name="CustomShape 25"/>
                <p:cNvSpPr/>
                <p:nvPr/>
              </p:nvSpPr>
              <p:spPr>
                <a:xfrm>
                  <a:off x="3090600" y="3296160"/>
                  <a:ext cx="1848960" cy="1385280"/>
                </a:xfrm>
                <a:prstGeom prst="roundRect">
                  <a:avLst>
                    <a:gd name="adj" fmla="val 9818"/>
                  </a:avLst>
                </a:prstGeom>
                <a:noFill/>
                <a:ln w="19080">
                  <a:solidFill>
                    <a:srgbClr val="ff0000"/>
                  </a:solidFill>
                  <a:custDash>
                    <a:ds d="800000" sp="300000"/>
                  </a:custDash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</p:grpSp>
          <p:sp>
            <p:nvSpPr>
              <p:cNvPr id="316" name="CustomShape 26"/>
              <p:cNvSpPr/>
              <p:nvPr/>
            </p:nvSpPr>
            <p:spPr>
              <a:xfrm>
                <a:off x="3214800" y="4088520"/>
                <a:ext cx="1600200" cy="411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/>
              <a:p>
                <a:pPr algn="ctr">
                  <a:lnSpc>
                    <a:spcPct val="100000"/>
                  </a:lnSpc>
                </a:pPr>
                <a:r>
                  <a:rPr b="1" lang="en-US" sz="1400" spc="-1" strike="noStrike">
                    <a:solidFill>
                      <a:srgbClr val="000000"/>
                    </a:solidFill>
                    <a:latin typeface="Raleway"/>
                    <a:ea typeface="Amazon Ember"/>
                  </a:rPr>
                  <a:t>Application</a:t>
                </a:r>
                <a:br/>
                <a:r>
                  <a:rPr b="1" lang="en-US" sz="1400" spc="-1" strike="noStrike">
                    <a:solidFill>
                      <a:srgbClr val="000000"/>
                    </a:solidFill>
                    <a:latin typeface="Raleway"/>
                    <a:ea typeface="Amazon Ember"/>
                  </a:rPr>
                  <a:t>Load Balancer</a:t>
                </a:r>
                <a:endParaRPr b="0" lang="en-US" sz="1400" spc="-1" strike="noStrike">
                  <a:latin typeface="Raleway"/>
                </a:endParaRPr>
              </a:p>
            </p:txBody>
          </p:sp>
          <p:pic>
            <p:nvPicPr>
              <p:cNvPr id="317" name="Picture 54" descr=""/>
              <p:cNvPicPr/>
              <p:nvPr/>
            </p:nvPicPr>
            <p:blipFill>
              <a:blip r:embed="rId5"/>
              <a:stretch/>
            </p:blipFill>
            <p:spPr>
              <a:xfrm>
                <a:off x="3743280" y="3476880"/>
                <a:ext cx="543240" cy="56448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318" name="Group 27"/>
            <p:cNvGrpSpPr/>
            <p:nvPr/>
          </p:nvGrpSpPr>
          <p:grpSpPr>
            <a:xfrm>
              <a:off x="6284880" y="3291840"/>
              <a:ext cx="1848960" cy="1385280"/>
              <a:chOff x="6284880" y="3291840"/>
              <a:chExt cx="1848960" cy="1385280"/>
            </a:xfrm>
          </p:grpSpPr>
          <p:sp>
            <p:nvSpPr>
              <p:cNvPr id="319" name="CustomShape 28"/>
              <p:cNvSpPr/>
              <p:nvPr/>
            </p:nvSpPr>
            <p:spPr>
              <a:xfrm>
                <a:off x="6603840" y="4194720"/>
                <a:ext cx="1211040" cy="2185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/>
              <a:p>
                <a:pPr algn="ctr">
                  <a:lnSpc>
                    <a:spcPct val="100000"/>
                  </a:lnSpc>
                </a:pPr>
                <a:r>
                  <a:rPr b="1" lang="en-US" sz="1400" spc="-1" strike="noStrike">
                    <a:solidFill>
                      <a:srgbClr val="000000"/>
                    </a:solidFill>
                    <a:latin typeface="Raleway"/>
                    <a:ea typeface="Amazon Ember"/>
                  </a:rPr>
                  <a:t>App servers</a:t>
                </a:r>
                <a:endParaRPr b="0" lang="en-US" sz="1400" spc="-1" strike="noStrike">
                  <a:latin typeface="Raleway"/>
                </a:endParaRPr>
              </a:p>
            </p:txBody>
          </p:sp>
          <p:grpSp>
            <p:nvGrpSpPr>
              <p:cNvPr id="320" name="Group 29"/>
              <p:cNvGrpSpPr/>
              <p:nvPr/>
            </p:nvGrpSpPr>
            <p:grpSpPr>
              <a:xfrm>
                <a:off x="6284880" y="3291840"/>
                <a:ext cx="1848960" cy="1385280"/>
                <a:chOff x="6284880" y="3291840"/>
                <a:chExt cx="1848960" cy="1385280"/>
              </a:xfrm>
            </p:grpSpPr>
            <p:sp>
              <p:nvSpPr>
                <p:cNvPr id="321" name="CustomShape 30"/>
                <p:cNvSpPr/>
                <p:nvPr/>
              </p:nvSpPr>
              <p:spPr>
                <a:xfrm>
                  <a:off x="6284880" y="3291840"/>
                  <a:ext cx="1848960" cy="1385280"/>
                </a:xfrm>
                <a:prstGeom prst="roundRect">
                  <a:avLst>
                    <a:gd name="adj" fmla="val 9818"/>
                  </a:avLst>
                </a:prstGeom>
                <a:noFill/>
                <a:ln w="1908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  <p:sp>
              <p:nvSpPr>
                <p:cNvPr id="322" name="CustomShape 31"/>
                <p:cNvSpPr/>
                <p:nvPr/>
              </p:nvSpPr>
              <p:spPr>
                <a:xfrm>
                  <a:off x="6284880" y="3291840"/>
                  <a:ext cx="1848960" cy="1385280"/>
                </a:xfrm>
                <a:prstGeom prst="roundRect">
                  <a:avLst>
                    <a:gd name="adj" fmla="val 9818"/>
                  </a:avLst>
                </a:prstGeom>
                <a:noFill/>
                <a:ln w="19080">
                  <a:solidFill>
                    <a:srgbClr val="ff0000"/>
                  </a:solidFill>
                  <a:custDash>
                    <a:ds d="800000" sp="300000"/>
                  </a:custDash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</p:sp>
          </p:grpSp>
          <p:pic>
            <p:nvPicPr>
              <p:cNvPr id="323" name="Picture 55" descr=""/>
              <p:cNvPicPr/>
              <p:nvPr/>
            </p:nvPicPr>
            <p:blipFill>
              <a:blip r:embed="rId6"/>
              <a:stretch/>
            </p:blipFill>
            <p:spPr>
              <a:xfrm>
                <a:off x="6937200" y="3568320"/>
                <a:ext cx="544320" cy="574560"/>
              </a:xfrm>
              <a:prstGeom prst="rect">
                <a:avLst/>
              </a:prstGeom>
              <a:ln>
                <a:noFill/>
              </a:ln>
            </p:spPr>
          </p:pic>
        </p:grpSp>
      </p:grpSp>
    </p:spTree>
  </p:cSld>
  <p:timing>
    <p:tnLst>
      <p:par>
        <p:cTn id="137" dur="indefinite" restart="never" nodeType="tmRoot">
          <p:childTnLst>
            <p:seq>
              <p:cTn id="1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roup 1"/>
          <p:cNvGrpSpPr/>
          <p:nvPr/>
        </p:nvGrpSpPr>
        <p:grpSpPr>
          <a:xfrm>
            <a:off x="954360" y="2399400"/>
            <a:ext cx="3375360" cy="676440"/>
            <a:chOff x="954360" y="2399400"/>
            <a:chExt cx="3375360" cy="676440"/>
          </a:xfrm>
        </p:grpSpPr>
        <p:sp>
          <p:nvSpPr>
            <p:cNvPr id="325" name="CustomShape 2"/>
            <p:cNvSpPr/>
            <p:nvPr/>
          </p:nvSpPr>
          <p:spPr>
            <a:xfrm>
              <a:off x="954360" y="2865600"/>
              <a:ext cx="729360" cy="210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ct val="9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NAT gateway</a:t>
              </a:r>
              <a:endParaRPr b="0" lang="en-US" sz="1100" spc="-1" strike="noStrike">
                <a:latin typeface="Arial"/>
              </a:endParaRPr>
            </a:p>
          </p:txBody>
        </p:sp>
        <p:pic>
          <p:nvPicPr>
            <p:cNvPr id="326" name="Picture 82" descr=""/>
            <p:cNvPicPr/>
            <p:nvPr/>
          </p:nvPicPr>
          <p:blipFill>
            <a:blip r:embed="rId1"/>
            <a:stretch/>
          </p:blipFill>
          <p:spPr>
            <a:xfrm>
              <a:off x="1107000" y="2399400"/>
              <a:ext cx="423000" cy="436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327" name="CustomShape 3"/>
            <p:cNvSpPr/>
            <p:nvPr/>
          </p:nvSpPr>
          <p:spPr>
            <a:xfrm>
              <a:off x="3600360" y="2865600"/>
              <a:ext cx="729360" cy="210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ct val="9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NAT gateway</a:t>
              </a:r>
              <a:endParaRPr b="0" lang="en-US" sz="1100" spc="-1" strike="noStrike">
                <a:latin typeface="Arial"/>
              </a:endParaRPr>
            </a:p>
          </p:txBody>
        </p:sp>
        <p:pic>
          <p:nvPicPr>
            <p:cNvPr id="328" name="Picture 84" descr=""/>
            <p:cNvPicPr/>
            <p:nvPr/>
          </p:nvPicPr>
          <p:blipFill>
            <a:blip r:embed="rId2"/>
            <a:stretch/>
          </p:blipFill>
          <p:spPr>
            <a:xfrm>
              <a:off x="3753360" y="2399400"/>
              <a:ext cx="423000" cy="4366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29" name="Resim 3" descr=""/>
          <p:cNvPicPr/>
          <p:nvPr/>
        </p:nvPicPr>
        <p:blipFill>
          <a:blip r:embed="rId3"/>
          <a:stretch/>
        </p:blipFill>
        <p:spPr>
          <a:xfrm>
            <a:off x="0" y="-1550160"/>
            <a:ext cx="12191760" cy="5291280"/>
          </a:xfrm>
          <a:prstGeom prst="rect">
            <a:avLst/>
          </a:prstGeom>
          <a:ln>
            <a:noFill/>
          </a:ln>
        </p:spPr>
      </p:pic>
      <p:sp>
        <p:nvSpPr>
          <p:cNvPr id="330" name="CustomShape 4"/>
          <p:cNvSpPr/>
          <p:nvPr/>
        </p:nvSpPr>
        <p:spPr>
          <a:xfrm flipH="1">
            <a:off x="1370160" y="365760"/>
            <a:ext cx="51840" cy="76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5"/>
          <p:cNvSpPr/>
          <p:nvPr/>
        </p:nvSpPr>
        <p:spPr>
          <a:xfrm>
            <a:off x="1528920" y="439560"/>
            <a:ext cx="68479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Demo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32" name="Resim 12" descr=""/>
          <p:cNvPicPr/>
          <p:nvPr/>
        </p:nvPicPr>
        <p:blipFill>
          <a:blip r:embed="rId4"/>
          <a:stretch/>
        </p:blipFill>
        <p:spPr>
          <a:xfrm>
            <a:off x="335520" y="346320"/>
            <a:ext cx="806760" cy="806760"/>
          </a:xfrm>
          <a:prstGeom prst="rect">
            <a:avLst/>
          </a:prstGeom>
          <a:ln>
            <a:noFill/>
          </a:ln>
        </p:spPr>
      </p:pic>
      <p:sp>
        <p:nvSpPr>
          <p:cNvPr id="333" name="CustomShape 6"/>
          <p:cNvSpPr/>
          <p:nvPr/>
        </p:nvSpPr>
        <p:spPr>
          <a:xfrm>
            <a:off x="360" y="1500120"/>
            <a:ext cx="12191760" cy="535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7"/>
          <p:cNvSpPr/>
          <p:nvPr/>
        </p:nvSpPr>
        <p:spPr>
          <a:xfrm>
            <a:off x="5447880" y="1610280"/>
            <a:ext cx="6447960" cy="457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spcAft>
                <a:spcPts val="57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AWS Ireland Region içinde  2 ayrı AZ için  ( 2 public subnet, 2 private subnet ) bir VPC oluşturacağız.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Aft>
                <a:spcPts val="57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AWS ELB ile birlikte 1 adet Application Load Balancer oluşturacağız. Burada “routing, health check” ayarlamalarını yapacağız. 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Aft>
                <a:spcPts val="57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AWS üzerinde 1 adet Auto Scaling Group oluşturacağız ve “Launch Configuration” ile oluşturulacak instancelarımız için gerekli ayarlamaları tamamlayacağız.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Aft>
                <a:spcPts val="57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RDS Multi-AZ deployment ile private subnet içinse veritabanlarımızı 1 adet Master 1 adet Standby olmak üzere tanımlayacağız.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Aft>
                <a:spcPts val="57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3 katmanlı mimari için security group ayarlarını tamamlayacağız.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Son olarak uygulamalarımızın ve veritabanlarımızın high available bir yapıda çalışıp çalışmadıklarını test edeceğiz.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CustomShape 8"/>
          <p:cNvSpPr/>
          <p:nvPr/>
        </p:nvSpPr>
        <p:spPr>
          <a:xfrm>
            <a:off x="1462680" y="2799720"/>
            <a:ext cx="895680" cy="47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Raleway"/>
                <a:ea typeface="Amazon Ember"/>
              </a:rPr>
              <a:t>Web 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Raleway"/>
                <a:ea typeface="Amazon Ember"/>
              </a:rPr>
              <a:t>Server</a:t>
            </a:r>
            <a:endParaRPr b="0" lang="en-US" sz="1200" spc="-1" strike="noStrike">
              <a:latin typeface="Arial"/>
            </a:endParaRPr>
          </a:p>
        </p:txBody>
      </p:sp>
      <p:grpSp>
        <p:nvGrpSpPr>
          <p:cNvPr id="336" name="Group 9"/>
          <p:cNvGrpSpPr/>
          <p:nvPr/>
        </p:nvGrpSpPr>
        <p:grpSpPr>
          <a:xfrm>
            <a:off x="652680" y="1628280"/>
            <a:ext cx="3997080" cy="5119920"/>
            <a:chOff x="652680" y="1628280"/>
            <a:chExt cx="3997080" cy="5119920"/>
          </a:xfrm>
        </p:grpSpPr>
        <p:sp>
          <p:nvSpPr>
            <p:cNvPr id="337" name="CustomShape 10"/>
            <p:cNvSpPr/>
            <p:nvPr/>
          </p:nvSpPr>
          <p:spPr>
            <a:xfrm>
              <a:off x="652680" y="1834920"/>
              <a:ext cx="3997080" cy="4879080"/>
            </a:xfrm>
            <a:prstGeom prst="roundRect">
              <a:avLst>
                <a:gd name="adj" fmla="val 9818"/>
              </a:avLst>
            </a:prstGeom>
            <a:noFill/>
            <a:ln w="64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CustomShape 11"/>
            <p:cNvSpPr/>
            <p:nvPr/>
          </p:nvSpPr>
          <p:spPr>
            <a:xfrm>
              <a:off x="1607040" y="6490440"/>
              <a:ext cx="1983240" cy="2577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Lab VPC  (10.0.0.0/16)</a:t>
              </a:r>
              <a:endParaRPr b="0" lang="en-US" sz="1100" spc="-1" strike="noStrike">
                <a:latin typeface="Arial"/>
              </a:endParaRPr>
            </a:p>
          </p:txBody>
        </p:sp>
        <p:pic>
          <p:nvPicPr>
            <p:cNvPr id="339" name="Picture 49" descr=""/>
            <p:cNvPicPr/>
            <p:nvPr/>
          </p:nvPicPr>
          <p:blipFill>
            <a:blip r:embed="rId5"/>
            <a:stretch/>
          </p:blipFill>
          <p:spPr>
            <a:xfrm>
              <a:off x="741600" y="1628280"/>
              <a:ext cx="471240" cy="307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40" name="CustomShape 12"/>
            <p:cNvSpPr/>
            <p:nvPr/>
          </p:nvSpPr>
          <p:spPr>
            <a:xfrm>
              <a:off x="841320" y="2053800"/>
              <a:ext cx="1698480" cy="4417920"/>
            </a:xfrm>
            <a:prstGeom prst="roundRect">
              <a:avLst>
                <a:gd name="adj" fmla="val 9818"/>
              </a:avLst>
            </a:prstGeom>
            <a:noFill/>
            <a:ln w="19080">
              <a:solidFill>
                <a:srgbClr val="f7981f"/>
              </a:solidFill>
              <a:custDash>
                <a:ds d="800000" sp="3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CustomShape 13"/>
            <p:cNvSpPr/>
            <p:nvPr/>
          </p:nvSpPr>
          <p:spPr>
            <a:xfrm>
              <a:off x="986400" y="6246000"/>
              <a:ext cx="1465920" cy="2577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100" spc="-1" strike="noStrike">
                  <a:solidFill>
                    <a:srgbClr val="f7981f"/>
                  </a:solidFill>
                  <a:latin typeface="Raleway"/>
                  <a:ea typeface="Amazon Ember"/>
                </a:rPr>
                <a:t>Availability Zone A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342" name="CustomShape 14"/>
            <p:cNvSpPr/>
            <p:nvPr/>
          </p:nvSpPr>
          <p:spPr>
            <a:xfrm>
              <a:off x="2737800" y="2053800"/>
              <a:ext cx="1698120" cy="4417920"/>
            </a:xfrm>
            <a:prstGeom prst="roundRect">
              <a:avLst>
                <a:gd name="adj" fmla="val 9818"/>
              </a:avLst>
            </a:prstGeom>
            <a:noFill/>
            <a:ln w="19080">
              <a:solidFill>
                <a:srgbClr val="f7981f"/>
              </a:solidFill>
              <a:custDash>
                <a:ds d="800000" sp="3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CustomShape 15"/>
            <p:cNvSpPr/>
            <p:nvPr/>
          </p:nvSpPr>
          <p:spPr>
            <a:xfrm>
              <a:off x="2870640" y="6246000"/>
              <a:ext cx="1441440" cy="2577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100" spc="-1" strike="noStrike">
                  <a:solidFill>
                    <a:srgbClr val="f7981f"/>
                  </a:solidFill>
                  <a:latin typeface="Raleway"/>
                  <a:ea typeface="Amazon Ember"/>
                </a:rPr>
                <a:t>Availability Zone B</a:t>
              </a:r>
              <a:endParaRPr b="0" lang="en-US" sz="1100" spc="-1" strike="noStrike">
                <a:latin typeface="Arial"/>
              </a:endParaRPr>
            </a:p>
          </p:txBody>
        </p:sp>
      </p:grpSp>
      <p:grpSp>
        <p:nvGrpSpPr>
          <p:cNvPr id="344" name="Group 16"/>
          <p:cNvGrpSpPr/>
          <p:nvPr/>
        </p:nvGrpSpPr>
        <p:grpSpPr>
          <a:xfrm>
            <a:off x="1001160" y="2239200"/>
            <a:ext cx="3274920" cy="3939840"/>
            <a:chOff x="1001160" y="2239200"/>
            <a:chExt cx="3274920" cy="3939840"/>
          </a:xfrm>
        </p:grpSpPr>
        <p:sp>
          <p:nvSpPr>
            <p:cNvPr id="345" name="CustomShape 17"/>
            <p:cNvSpPr/>
            <p:nvPr/>
          </p:nvSpPr>
          <p:spPr>
            <a:xfrm>
              <a:off x="1001160" y="2239200"/>
              <a:ext cx="1379160" cy="1364040"/>
            </a:xfrm>
            <a:prstGeom prst="roundRect">
              <a:avLst>
                <a:gd name="adj" fmla="val 9818"/>
              </a:avLst>
            </a:prstGeom>
            <a:noFill/>
            <a:ln w="64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CustomShape 18"/>
            <p:cNvSpPr/>
            <p:nvPr/>
          </p:nvSpPr>
          <p:spPr>
            <a:xfrm>
              <a:off x="1078560" y="3201840"/>
              <a:ext cx="1224360" cy="4251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Public subnet 1</a:t>
              </a:r>
              <a:endParaRPr b="0" lang="en-US" sz="11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10.0.0.0/24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347" name="CustomShape 19"/>
            <p:cNvSpPr/>
            <p:nvPr/>
          </p:nvSpPr>
          <p:spPr>
            <a:xfrm>
              <a:off x="1001160" y="3799080"/>
              <a:ext cx="1379160" cy="2351160"/>
            </a:xfrm>
            <a:prstGeom prst="roundRect">
              <a:avLst>
                <a:gd name="adj" fmla="val 9818"/>
              </a:avLst>
            </a:prstGeom>
            <a:noFill/>
            <a:ln w="64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CustomShape 20"/>
            <p:cNvSpPr/>
            <p:nvPr/>
          </p:nvSpPr>
          <p:spPr>
            <a:xfrm>
              <a:off x="1001160" y="5753880"/>
              <a:ext cx="1379160" cy="4251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Private subnet 1</a:t>
              </a:r>
              <a:endParaRPr b="0" lang="en-US" sz="11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10.0.2.0/23</a:t>
              </a:r>
              <a:endParaRPr b="0" lang="en-US" sz="1100" spc="-1" strike="noStrike">
                <a:latin typeface="Arial"/>
              </a:endParaRPr>
            </a:p>
          </p:txBody>
        </p:sp>
        <p:pic>
          <p:nvPicPr>
            <p:cNvPr id="349" name="Picture 57" descr=""/>
            <p:cNvPicPr/>
            <p:nvPr/>
          </p:nvPicPr>
          <p:blipFill>
            <a:blip r:embed="rId6"/>
            <a:stretch/>
          </p:blipFill>
          <p:spPr>
            <a:xfrm>
              <a:off x="1121760" y="3671280"/>
              <a:ext cx="169560" cy="189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50" name="CustomShape 21"/>
            <p:cNvSpPr/>
            <p:nvPr/>
          </p:nvSpPr>
          <p:spPr>
            <a:xfrm>
              <a:off x="2897280" y="2239200"/>
              <a:ext cx="1378800" cy="1364040"/>
            </a:xfrm>
            <a:prstGeom prst="roundRect">
              <a:avLst>
                <a:gd name="adj" fmla="val 9818"/>
              </a:avLst>
            </a:prstGeom>
            <a:noFill/>
            <a:ln w="64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CustomShape 22"/>
            <p:cNvSpPr/>
            <p:nvPr/>
          </p:nvSpPr>
          <p:spPr>
            <a:xfrm>
              <a:off x="2974680" y="3201840"/>
              <a:ext cx="1224000" cy="4251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Public subnet 2</a:t>
              </a:r>
              <a:endParaRPr b="0" lang="en-US" sz="11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10.0.1.0/24</a:t>
              </a:r>
              <a:endParaRPr b="0" lang="en-US" sz="1100" spc="-1" strike="noStrike">
                <a:latin typeface="Arial"/>
              </a:endParaRPr>
            </a:p>
          </p:txBody>
        </p:sp>
        <p:sp>
          <p:nvSpPr>
            <p:cNvPr id="352" name="CustomShape 23"/>
            <p:cNvSpPr/>
            <p:nvPr/>
          </p:nvSpPr>
          <p:spPr>
            <a:xfrm>
              <a:off x="2897280" y="3799080"/>
              <a:ext cx="1378800" cy="2351160"/>
            </a:xfrm>
            <a:prstGeom prst="roundRect">
              <a:avLst>
                <a:gd name="adj" fmla="val 9818"/>
              </a:avLst>
            </a:prstGeom>
            <a:noFill/>
            <a:ln w="6480">
              <a:solidFill>
                <a:srgbClr val="000000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CustomShape 24"/>
            <p:cNvSpPr/>
            <p:nvPr/>
          </p:nvSpPr>
          <p:spPr>
            <a:xfrm>
              <a:off x="2897280" y="5753880"/>
              <a:ext cx="1378800" cy="4251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Private subnet 2</a:t>
              </a:r>
              <a:endParaRPr b="0" lang="en-US" sz="11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1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10.0.4.0/23</a:t>
              </a:r>
              <a:endParaRPr b="0" lang="en-US" sz="1100" spc="-1" strike="noStrike">
                <a:latin typeface="Arial"/>
              </a:endParaRPr>
            </a:p>
          </p:txBody>
        </p:sp>
        <p:pic>
          <p:nvPicPr>
            <p:cNvPr id="354" name="Picture 66" descr=""/>
            <p:cNvPicPr/>
            <p:nvPr/>
          </p:nvPicPr>
          <p:blipFill>
            <a:blip r:embed="rId7"/>
            <a:stretch/>
          </p:blipFill>
          <p:spPr>
            <a:xfrm>
              <a:off x="3017880" y="3671280"/>
              <a:ext cx="169560" cy="189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55" name="Group 25"/>
          <p:cNvGrpSpPr/>
          <p:nvPr/>
        </p:nvGrpSpPr>
        <p:grpSpPr>
          <a:xfrm>
            <a:off x="1175760" y="3952440"/>
            <a:ext cx="2939040" cy="805320"/>
            <a:chOff x="1175760" y="3952440"/>
            <a:chExt cx="2939040" cy="805320"/>
          </a:xfrm>
        </p:grpSpPr>
        <p:sp>
          <p:nvSpPr>
            <p:cNvPr id="356" name="CustomShape 26"/>
            <p:cNvSpPr/>
            <p:nvPr/>
          </p:nvSpPr>
          <p:spPr>
            <a:xfrm>
              <a:off x="1175760" y="3952440"/>
              <a:ext cx="2939040" cy="805320"/>
            </a:xfrm>
            <a:prstGeom prst="roundRect">
              <a:avLst>
                <a:gd name="adj" fmla="val 9818"/>
              </a:avLst>
            </a:prstGeom>
            <a:solidFill>
              <a:srgbClr val="f2f2f2"/>
            </a:solidFill>
            <a:ln w="19080">
              <a:solidFill>
                <a:srgbClr val="000000"/>
              </a:solidFill>
              <a:custDash>
                <a:ds d="800000" sp="300000"/>
                <a:ds d="100000" sp="3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CustomShape 27"/>
            <p:cNvSpPr/>
            <p:nvPr/>
          </p:nvSpPr>
          <p:spPr>
            <a:xfrm>
              <a:off x="2090160" y="4396320"/>
              <a:ext cx="1096920" cy="1422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ct val="100000"/>
                </a:lnSpc>
              </a:pPr>
              <a:r>
                <a:rPr b="1" lang="en-US" sz="105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Auto Scaling group</a:t>
              </a:r>
              <a:endParaRPr b="0" lang="en-US" sz="1050" spc="-1" strike="noStrike">
                <a:latin typeface="Arial"/>
              </a:endParaRPr>
            </a:p>
          </p:txBody>
        </p:sp>
        <p:pic>
          <p:nvPicPr>
            <p:cNvPr id="358" name="Picture 39" descr=""/>
            <p:cNvPicPr/>
            <p:nvPr/>
          </p:nvPicPr>
          <p:blipFill>
            <a:blip r:embed="rId8"/>
            <a:stretch/>
          </p:blipFill>
          <p:spPr>
            <a:xfrm>
              <a:off x="2457720" y="4039920"/>
              <a:ext cx="376920" cy="3664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59" name="Group 28"/>
          <p:cNvGrpSpPr/>
          <p:nvPr/>
        </p:nvGrpSpPr>
        <p:grpSpPr>
          <a:xfrm>
            <a:off x="1781640" y="2359440"/>
            <a:ext cx="1664640" cy="805320"/>
            <a:chOff x="1781640" y="2359440"/>
            <a:chExt cx="1664640" cy="805320"/>
          </a:xfrm>
        </p:grpSpPr>
        <p:sp>
          <p:nvSpPr>
            <p:cNvPr id="360" name="CustomShape 29"/>
            <p:cNvSpPr/>
            <p:nvPr/>
          </p:nvSpPr>
          <p:spPr>
            <a:xfrm>
              <a:off x="1781640" y="2581560"/>
              <a:ext cx="622080" cy="223200"/>
            </a:xfrm>
            <a:custGeom>
              <a:avLst/>
              <a:gdLst/>
              <a:ahLst/>
              <a:rect l="l" t="t" r="r" b="b"/>
              <a:pathLst>
                <a:path w="790832" h="284205">
                  <a:moveTo>
                    <a:pt x="790832" y="0"/>
                  </a:moveTo>
                  <a:cubicBezTo>
                    <a:pt x="403653" y="8237"/>
                    <a:pt x="238898" y="28832"/>
                    <a:pt x="0" y="284205"/>
                  </a:cubicBezTo>
                </a:path>
              </a:pathLst>
            </a:custGeom>
            <a:noFill/>
            <a:ln w="28440">
              <a:solidFill>
                <a:srgbClr val="000000"/>
              </a:solidFill>
              <a:miter/>
              <a:tailEnd len="med" type="oval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CustomShape 30"/>
            <p:cNvSpPr/>
            <p:nvPr/>
          </p:nvSpPr>
          <p:spPr>
            <a:xfrm flipH="1">
              <a:off x="2824200" y="2581560"/>
              <a:ext cx="622080" cy="223200"/>
            </a:xfrm>
            <a:custGeom>
              <a:avLst/>
              <a:gdLst/>
              <a:ahLst/>
              <a:rect l="l" t="t" r="r" b="b"/>
              <a:pathLst>
                <a:path w="790832" h="284205">
                  <a:moveTo>
                    <a:pt x="790832" y="0"/>
                  </a:moveTo>
                  <a:cubicBezTo>
                    <a:pt x="403653" y="8237"/>
                    <a:pt x="238898" y="28832"/>
                    <a:pt x="0" y="284205"/>
                  </a:cubicBezTo>
                </a:path>
              </a:pathLst>
            </a:custGeom>
            <a:noFill/>
            <a:ln w="28440">
              <a:solidFill>
                <a:srgbClr val="000000"/>
              </a:solidFill>
              <a:miter/>
              <a:tailEnd len="med" type="oval" w="med"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362" name="Group 31"/>
            <p:cNvGrpSpPr/>
            <p:nvPr/>
          </p:nvGrpSpPr>
          <p:grpSpPr>
            <a:xfrm>
              <a:off x="1990080" y="2359440"/>
              <a:ext cx="1259640" cy="805320"/>
              <a:chOff x="1990080" y="2359440"/>
              <a:chExt cx="1259640" cy="805320"/>
            </a:xfrm>
          </p:grpSpPr>
          <p:sp>
            <p:nvSpPr>
              <p:cNvPr id="363" name="CustomShape 32"/>
              <p:cNvSpPr/>
              <p:nvPr/>
            </p:nvSpPr>
            <p:spPr>
              <a:xfrm>
                <a:off x="1990080" y="2840760"/>
                <a:ext cx="1259640" cy="3240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0" rIns="0" tIns="0" bIns="0"/>
              <a:p>
                <a:pPr algn="ctr">
                  <a:lnSpc>
                    <a:spcPct val="100000"/>
                  </a:lnSpc>
                </a:pPr>
                <a:r>
                  <a:rPr b="1" lang="en-US" sz="1100" spc="-1" strike="noStrike">
                    <a:solidFill>
                      <a:srgbClr val="000000"/>
                    </a:solidFill>
                    <a:latin typeface="Raleway"/>
                    <a:ea typeface="Amazon Ember"/>
                  </a:rPr>
                  <a:t>Application</a:t>
                </a:r>
                <a:br/>
                <a:r>
                  <a:rPr b="1" lang="en-US" sz="1100" spc="-1" strike="noStrike">
                    <a:solidFill>
                      <a:srgbClr val="000000"/>
                    </a:solidFill>
                    <a:latin typeface="Raleway"/>
                    <a:ea typeface="Amazon Ember"/>
                  </a:rPr>
                  <a:t>Load Balancer</a:t>
                </a:r>
                <a:endParaRPr b="0" lang="en-US" sz="1100" spc="-1" strike="noStrike">
                  <a:latin typeface="Arial"/>
                </a:endParaRPr>
              </a:p>
            </p:txBody>
          </p:sp>
          <p:pic>
            <p:nvPicPr>
              <p:cNvPr id="364" name="Picture 74" descr=""/>
              <p:cNvPicPr/>
              <p:nvPr/>
            </p:nvPicPr>
            <p:blipFill>
              <a:blip r:embed="rId9"/>
              <a:stretch/>
            </p:blipFill>
            <p:spPr>
              <a:xfrm>
                <a:off x="2405880" y="2359440"/>
                <a:ext cx="427680" cy="44424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grpSp>
        <p:nvGrpSpPr>
          <p:cNvPr id="365" name="Group 33"/>
          <p:cNvGrpSpPr/>
          <p:nvPr/>
        </p:nvGrpSpPr>
        <p:grpSpPr>
          <a:xfrm>
            <a:off x="1318680" y="4033080"/>
            <a:ext cx="2612520" cy="675000"/>
            <a:chOff x="1318680" y="4033080"/>
            <a:chExt cx="2612520" cy="675000"/>
          </a:xfrm>
        </p:grpSpPr>
        <p:sp>
          <p:nvSpPr>
            <p:cNvPr id="366" name="CustomShape 34"/>
            <p:cNvSpPr/>
            <p:nvPr/>
          </p:nvSpPr>
          <p:spPr>
            <a:xfrm>
              <a:off x="1318680" y="4512240"/>
              <a:ext cx="743760" cy="195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App server</a:t>
              </a:r>
              <a:endParaRPr b="0" lang="en-US" sz="1100" spc="-1" strike="noStrike">
                <a:latin typeface="Arial"/>
              </a:endParaRPr>
            </a:p>
          </p:txBody>
        </p:sp>
        <p:pic>
          <p:nvPicPr>
            <p:cNvPr id="367" name="Picture 68" descr=""/>
            <p:cNvPicPr/>
            <p:nvPr/>
          </p:nvPicPr>
          <p:blipFill>
            <a:blip r:embed="rId10"/>
            <a:stretch/>
          </p:blipFill>
          <p:spPr>
            <a:xfrm>
              <a:off x="1476360" y="4033080"/>
              <a:ext cx="428400" cy="444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368" name="CustomShape 35"/>
            <p:cNvSpPr/>
            <p:nvPr/>
          </p:nvSpPr>
          <p:spPr>
            <a:xfrm>
              <a:off x="3187440" y="4512600"/>
              <a:ext cx="743760" cy="195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ct val="10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App server</a:t>
              </a:r>
              <a:endParaRPr b="0" lang="en-US" sz="1100" spc="-1" strike="noStrike">
                <a:latin typeface="Arial"/>
              </a:endParaRPr>
            </a:p>
          </p:txBody>
        </p:sp>
        <p:pic>
          <p:nvPicPr>
            <p:cNvPr id="369" name="Picture 77" descr=""/>
            <p:cNvPicPr/>
            <p:nvPr/>
          </p:nvPicPr>
          <p:blipFill>
            <a:blip r:embed="rId11"/>
            <a:stretch/>
          </p:blipFill>
          <p:spPr>
            <a:xfrm>
              <a:off x="3345120" y="4033440"/>
              <a:ext cx="428760" cy="444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370" name="Group 36"/>
          <p:cNvGrpSpPr/>
          <p:nvPr/>
        </p:nvGrpSpPr>
        <p:grpSpPr>
          <a:xfrm>
            <a:off x="1061640" y="4852440"/>
            <a:ext cx="3137040" cy="752040"/>
            <a:chOff x="1061640" y="4852440"/>
            <a:chExt cx="3137040" cy="752040"/>
          </a:xfrm>
        </p:grpSpPr>
        <p:sp>
          <p:nvSpPr>
            <p:cNvPr id="371" name="CustomShape 37"/>
            <p:cNvSpPr/>
            <p:nvPr/>
          </p:nvSpPr>
          <p:spPr>
            <a:xfrm>
              <a:off x="1061640" y="5335560"/>
              <a:ext cx="1258200" cy="249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ct val="9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Amazon RDS</a:t>
              </a:r>
              <a:br/>
              <a:r>
                <a:rPr b="0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DB instance</a:t>
              </a:r>
              <a:endParaRPr b="0" lang="en-US" sz="1100" spc="-1" strike="noStrike">
                <a:latin typeface="Arial"/>
              </a:endParaRPr>
            </a:p>
          </p:txBody>
        </p:sp>
        <p:pic>
          <p:nvPicPr>
            <p:cNvPr id="372" name="Picture 70" descr=""/>
            <p:cNvPicPr/>
            <p:nvPr/>
          </p:nvPicPr>
          <p:blipFill>
            <a:blip r:embed="rId12"/>
            <a:stretch/>
          </p:blipFill>
          <p:spPr>
            <a:xfrm>
              <a:off x="1489320" y="4893480"/>
              <a:ext cx="402840" cy="432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73" name="CustomShape 38"/>
            <p:cNvSpPr/>
            <p:nvPr/>
          </p:nvSpPr>
          <p:spPr>
            <a:xfrm>
              <a:off x="2998440" y="5335560"/>
              <a:ext cx="1200240" cy="268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ct val="90000"/>
                </a:lnSpc>
              </a:pPr>
              <a:r>
                <a:rPr b="0" lang="en-US" sz="11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Amazon RDS multi-Availabiliy Zone standby</a:t>
              </a:r>
              <a:endParaRPr b="0" lang="en-US" sz="1100" spc="-1" strike="noStrike">
                <a:latin typeface="Arial"/>
              </a:endParaRPr>
            </a:p>
          </p:txBody>
        </p:sp>
        <p:pic>
          <p:nvPicPr>
            <p:cNvPr id="374" name="Picture 79" descr=""/>
            <p:cNvPicPr/>
            <p:nvPr/>
          </p:nvPicPr>
          <p:blipFill>
            <a:blip r:embed="rId13"/>
            <a:stretch/>
          </p:blipFill>
          <p:spPr>
            <a:xfrm>
              <a:off x="3414240" y="4852440"/>
              <a:ext cx="359640" cy="474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375" name="Line 39"/>
            <p:cNvSpPr/>
            <p:nvPr/>
          </p:nvSpPr>
          <p:spPr>
            <a:xfrm>
              <a:off x="1905120" y="5088960"/>
              <a:ext cx="1509120" cy="720"/>
            </a:xfrm>
            <a:prstGeom prst="line">
              <a:avLst/>
            </a:prstGeom>
            <a:ln w="28440">
              <a:solidFill>
                <a:srgbClr val="808080"/>
              </a:solidFill>
              <a:custDash>
                <a:ds d="100000" sp="100000"/>
              </a:custDash>
              <a:miter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76" name="Group 40"/>
          <p:cNvGrpSpPr/>
          <p:nvPr/>
        </p:nvGrpSpPr>
        <p:grpSpPr>
          <a:xfrm>
            <a:off x="2432880" y="1600920"/>
            <a:ext cx="2220480" cy="488880"/>
            <a:chOff x="2432880" y="1600920"/>
            <a:chExt cx="2220480" cy="488880"/>
          </a:xfrm>
        </p:grpSpPr>
        <p:sp>
          <p:nvSpPr>
            <p:cNvPr id="377" name="CustomShape 41"/>
            <p:cNvSpPr/>
            <p:nvPr/>
          </p:nvSpPr>
          <p:spPr>
            <a:xfrm>
              <a:off x="2472480" y="1600920"/>
              <a:ext cx="2180880" cy="4888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200" spc="-1" strike="noStrike">
                  <a:solidFill>
                    <a:srgbClr val="000000"/>
                  </a:solidFill>
                  <a:latin typeface="Raleway"/>
                  <a:ea typeface="Amazon Ember"/>
                </a:rPr>
                <a:t>Internet Gateway</a:t>
              </a:r>
              <a:endParaRPr b="0" lang="en-US" sz="1200" spc="-1" strike="noStrike">
                <a:latin typeface="Arial"/>
              </a:endParaRPr>
            </a:p>
          </p:txBody>
        </p:sp>
        <p:pic>
          <p:nvPicPr>
            <p:cNvPr id="378" name="Picture 18" descr=""/>
            <p:cNvPicPr/>
            <p:nvPr/>
          </p:nvPicPr>
          <p:blipFill>
            <a:blip r:embed="rId14"/>
            <a:stretch/>
          </p:blipFill>
          <p:spPr>
            <a:xfrm>
              <a:off x="2432880" y="1639800"/>
              <a:ext cx="386280" cy="405000"/>
            </a:xfrm>
            <a:prstGeom prst="rect">
              <a:avLst/>
            </a:prstGeom>
            <a:ln>
              <a:noFill/>
            </a:ln>
          </p:spPr>
        </p:pic>
      </p:grpSp>
    </p:spTree>
  </p:cSld>
  <p:timing>
    <p:tnLst>
      <p:par>
        <p:cTn id="139" dur="indefinite" restart="never" nodeType="tmRoot">
          <p:childTnLst>
            <p:seq>
              <p:cTn id="140" dur="indefinite" nodeType="mainSeq">
                <p:childTnLst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45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50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55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60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65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70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75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Resim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380" name="CustomShape 1"/>
          <p:cNvSpPr/>
          <p:nvPr/>
        </p:nvSpPr>
        <p:spPr>
          <a:xfrm flipH="1">
            <a:off x="1370160" y="365760"/>
            <a:ext cx="51840" cy="76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2"/>
          <p:cNvSpPr/>
          <p:nvPr/>
        </p:nvSpPr>
        <p:spPr>
          <a:xfrm>
            <a:off x="1528920" y="211320"/>
            <a:ext cx="6847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Sorular ve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Kullanılan Kaynaklar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82" name="Resim 12" descr=""/>
          <p:cNvPicPr/>
          <p:nvPr/>
        </p:nvPicPr>
        <p:blipFill>
          <a:blip r:embed="rId2"/>
          <a:stretch/>
        </p:blipFill>
        <p:spPr>
          <a:xfrm>
            <a:off x="335520" y="346320"/>
            <a:ext cx="806760" cy="806760"/>
          </a:xfrm>
          <a:prstGeom prst="rect">
            <a:avLst/>
          </a:prstGeom>
          <a:ln>
            <a:noFill/>
          </a:ln>
        </p:spPr>
      </p:pic>
      <p:sp>
        <p:nvSpPr>
          <p:cNvPr id="383" name="CustomShape 3"/>
          <p:cNvSpPr/>
          <p:nvPr/>
        </p:nvSpPr>
        <p:spPr>
          <a:xfrm>
            <a:off x="274320" y="3042720"/>
            <a:ext cx="5752080" cy="221472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4"/>
          <p:cNvSpPr/>
          <p:nvPr/>
        </p:nvSpPr>
        <p:spPr>
          <a:xfrm>
            <a:off x="365760" y="3337560"/>
            <a:ext cx="5486400" cy="178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Raleway"/>
                <a:ea typeface="Raleway"/>
              </a:rPr>
              <a:t>Sorular için iletişim adresi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563c1"/>
                </a:solidFill>
                <a:uFillTx/>
                <a:latin typeface="Raleway"/>
                <a:ea typeface="Raleway"/>
                <a:hlinkClick r:id="rId3"/>
              </a:rPr>
              <a:t>serkan.bingol@bilgeadam.com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Konu : Webinar-Creating a High Available Environment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85" name="CustomShape 5"/>
          <p:cNvSpPr/>
          <p:nvPr/>
        </p:nvSpPr>
        <p:spPr>
          <a:xfrm>
            <a:off x="6224760" y="3042720"/>
            <a:ext cx="5662440" cy="221472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6"/>
          <p:cNvSpPr/>
          <p:nvPr/>
        </p:nvSpPr>
        <p:spPr>
          <a:xfrm>
            <a:off x="6224760" y="3200400"/>
            <a:ext cx="5662440" cy="19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Raleway"/>
                <a:ea typeface="Raleway"/>
              </a:rPr>
              <a:t>Sunum için kaynaklar 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 u="sng">
                <a:solidFill>
                  <a:srgbClr val="0563c1"/>
                </a:solidFill>
                <a:uFillTx/>
                <a:latin typeface="Raleway"/>
                <a:ea typeface="Raleway"/>
                <a:hlinkClick r:id="rId4"/>
              </a:rPr>
              <a:t>https</a:t>
            </a:r>
            <a:r>
              <a:rPr b="0" lang="en-US" sz="1500" spc="-1" strike="noStrike" u="sng">
                <a:solidFill>
                  <a:srgbClr val="0563c1"/>
                </a:solidFill>
                <a:uFillTx/>
                <a:latin typeface="Raleway"/>
                <a:ea typeface="Raleway"/>
                <a:hlinkClick r:id="rId5"/>
              </a:rPr>
              <a:t>://medium.com/batech/tagged/webinar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 u="sng">
                <a:solidFill>
                  <a:srgbClr val="0563c1"/>
                </a:solidFill>
                <a:uFillTx/>
                <a:latin typeface="Raleway"/>
                <a:ea typeface="Raleway"/>
                <a:hlinkClick r:id="rId6"/>
              </a:rPr>
              <a:t>https://github.com/serkanbingol/aws-webinar-presentation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76" dur="indefinite" restart="never" nodeType="tmRoot">
          <p:childTnLst>
            <p:seq>
              <p:cTn id="17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Resim 3" descr=""/>
          <p:cNvPicPr/>
          <p:nvPr/>
        </p:nvPicPr>
        <p:blipFill>
          <a:blip r:embed="rId1"/>
          <a:stretch/>
        </p:blipFill>
        <p:spPr>
          <a:xfrm>
            <a:off x="0" y="0"/>
            <a:ext cx="12192480" cy="6857640"/>
          </a:xfrm>
          <a:prstGeom prst="rect">
            <a:avLst/>
          </a:prstGeom>
          <a:ln>
            <a:noFill/>
          </a:ln>
        </p:spPr>
      </p:pic>
      <p:sp>
        <p:nvSpPr>
          <p:cNvPr id="88" name="CustomShape 1"/>
          <p:cNvSpPr/>
          <p:nvPr/>
        </p:nvSpPr>
        <p:spPr>
          <a:xfrm>
            <a:off x="1528920" y="172800"/>
            <a:ext cx="6847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Mo</a:t>
            </a: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de</a:t>
            </a: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rat</a:t>
            </a: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or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Bil</a:t>
            </a: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gil</a:t>
            </a: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eri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89" name="Resim 11" descr=""/>
          <p:cNvPicPr/>
          <p:nvPr/>
        </p:nvPicPr>
        <p:blipFill>
          <a:blip r:embed="rId2"/>
          <a:stretch/>
        </p:blipFill>
        <p:spPr>
          <a:xfrm>
            <a:off x="5828400" y="1134000"/>
            <a:ext cx="604080" cy="766080"/>
          </a:xfrm>
          <a:prstGeom prst="rect">
            <a:avLst/>
          </a:prstGeom>
          <a:ln>
            <a:noFill/>
          </a:ln>
        </p:spPr>
      </p:pic>
      <p:sp>
        <p:nvSpPr>
          <p:cNvPr id="90" name="CustomShape 2"/>
          <p:cNvSpPr/>
          <p:nvPr/>
        </p:nvSpPr>
        <p:spPr>
          <a:xfrm>
            <a:off x="3865680" y="1775520"/>
            <a:ext cx="4706640" cy="1541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3"/>
          <p:cNvSpPr/>
          <p:nvPr/>
        </p:nvSpPr>
        <p:spPr>
          <a:xfrm>
            <a:off x="3907080" y="1993680"/>
            <a:ext cx="4420440" cy="140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222a35"/>
                </a:solidFill>
                <a:latin typeface="Antipasto Pro"/>
                <a:ea typeface="Antipasto Pro"/>
              </a:rPr>
              <a:t>Ser</a:t>
            </a:r>
            <a:r>
              <a:rPr b="0" lang="en-US" sz="3200" spc="-1" strike="noStrike">
                <a:solidFill>
                  <a:srgbClr val="222a35"/>
                </a:solidFill>
                <a:latin typeface="Antipasto Pro"/>
                <a:ea typeface="Antipasto Pro"/>
              </a:rPr>
              <a:t>kan </a:t>
            </a:r>
            <a:r>
              <a:rPr b="0" lang="en-US" sz="3200" spc="-1" strike="noStrike">
                <a:solidFill>
                  <a:srgbClr val="222a35"/>
                </a:solidFill>
                <a:latin typeface="Antipasto Pro"/>
                <a:ea typeface="Antipasto Pro"/>
              </a:rPr>
              <a:t>BİN</a:t>
            </a:r>
            <a:r>
              <a:rPr b="0" lang="en-US" sz="3200" spc="-1" strike="noStrike">
                <a:solidFill>
                  <a:srgbClr val="222a35"/>
                </a:solidFill>
                <a:latin typeface="Antipasto Pro"/>
                <a:ea typeface="Antipasto Pro"/>
              </a:rPr>
              <a:t>GÖ</a:t>
            </a:r>
            <a:r>
              <a:rPr b="0" lang="en-US" sz="3200" spc="-1" strike="noStrike">
                <a:solidFill>
                  <a:srgbClr val="222a35"/>
                </a:solidFill>
                <a:latin typeface="Antipasto Pro"/>
                <a:ea typeface="Antipasto Pro"/>
              </a:rPr>
              <a:t>L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22a35"/>
                </a:solidFill>
                <a:latin typeface="Antipasto Pro Extralight"/>
                <a:ea typeface="Antipasto Pro Extralight"/>
              </a:rPr>
              <a:t>Technic</a:t>
            </a:r>
            <a:r>
              <a:rPr b="0" lang="en-US" sz="1800" spc="-1" strike="noStrike">
                <a:solidFill>
                  <a:srgbClr val="222a35"/>
                </a:solidFill>
                <a:latin typeface="Antipasto Pro Extralight"/>
                <a:ea typeface="Antipasto Pro Extralight"/>
              </a:rPr>
              <a:t>al </a:t>
            </a:r>
            <a:r>
              <a:rPr b="0" lang="en-US" sz="1800" spc="-1" strike="noStrike">
                <a:solidFill>
                  <a:srgbClr val="222a35"/>
                </a:solidFill>
                <a:latin typeface="Antipasto Pro Extralight"/>
                <a:ea typeface="Antipasto Pro Extralight"/>
              </a:rPr>
              <a:t>Team </a:t>
            </a:r>
            <a:r>
              <a:rPr b="0" lang="en-US" sz="1800" spc="-1" strike="noStrike">
                <a:solidFill>
                  <a:srgbClr val="222a35"/>
                </a:solidFill>
                <a:latin typeface="Antipasto Pro Extralight"/>
                <a:ea typeface="Antipasto Pro Extralight"/>
              </a:rPr>
              <a:t>Lead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222a35"/>
                </a:solidFill>
                <a:latin typeface="Antipasto Pro Extralight"/>
                <a:ea typeface="Antipasto Pro Extralight"/>
              </a:rPr>
              <a:t>AWS </a:t>
            </a:r>
            <a:r>
              <a:rPr b="0" lang="en-US" sz="1800" spc="-1" strike="noStrike">
                <a:solidFill>
                  <a:srgbClr val="222a35"/>
                </a:solidFill>
                <a:latin typeface="Antipasto Pro Extralight"/>
                <a:ea typeface="Antipasto Pro Extralight"/>
              </a:rPr>
              <a:t>Certifie</a:t>
            </a:r>
            <a:r>
              <a:rPr b="0" lang="en-US" sz="1800" spc="-1" strike="noStrike">
                <a:solidFill>
                  <a:srgbClr val="222a35"/>
                </a:solidFill>
                <a:latin typeface="Antipasto Pro Extralight"/>
                <a:ea typeface="Antipasto Pro Extralight"/>
              </a:rPr>
              <a:t>d </a:t>
            </a:r>
            <a:r>
              <a:rPr b="0" lang="en-US" sz="1800" spc="-1" strike="noStrike">
                <a:solidFill>
                  <a:srgbClr val="222a35"/>
                </a:solidFill>
                <a:latin typeface="Antipasto Pro Extralight"/>
                <a:ea typeface="Antipasto Pro Extralight"/>
              </a:rPr>
              <a:t>Solutio</a:t>
            </a:r>
            <a:r>
              <a:rPr b="0" lang="en-US" sz="1800" spc="-1" strike="noStrike">
                <a:solidFill>
                  <a:srgbClr val="222a35"/>
                </a:solidFill>
                <a:latin typeface="Antipasto Pro Extralight"/>
                <a:ea typeface="Antipasto Pro Extralight"/>
              </a:rPr>
              <a:t>n </a:t>
            </a:r>
            <a:r>
              <a:rPr b="0" lang="en-US" sz="1800" spc="-1" strike="noStrike">
                <a:solidFill>
                  <a:srgbClr val="222a35"/>
                </a:solidFill>
                <a:latin typeface="Antipasto Pro Extralight"/>
                <a:ea typeface="Antipasto Pro Extralight"/>
              </a:rPr>
              <a:t>Archite</a:t>
            </a:r>
            <a:r>
              <a:rPr b="0" lang="en-US" sz="1800" spc="-1" strike="noStrike">
                <a:solidFill>
                  <a:srgbClr val="222a35"/>
                </a:solidFill>
                <a:latin typeface="Antipasto Pro Extralight"/>
                <a:ea typeface="Antipasto Pro Extralight"/>
              </a:rPr>
              <a:t>ct, </a:t>
            </a:r>
            <a:r>
              <a:rPr b="0" lang="en-US" sz="1800" spc="-1" strike="noStrike">
                <a:solidFill>
                  <a:srgbClr val="222a35"/>
                </a:solidFill>
                <a:latin typeface="Antipasto Pro Extralight"/>
                <a:ea typeface="Antipasto Pro Extralight"/>
              </a:rPr>
              <a:t>MCSD, </a:t>
            </a:r>
            <a:r>
              <a:rPr b="0" lang="en-US" sz="1800" spc="-1" strike="noStrike">
                <a:solidFill>
                  <a:srgbClr val="222a35"/>
                </a:solidFill>
                <a:latin typeface="Antipasto Pro Extralight"/>
                <a:ea typeface="Antipasto Pro Extralight"/>
              </a:rPr>
              <a:t>MCT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1128240" y="3611520"/>
            <a:ext cx="4942440" cy="416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5"/>
          <p:cNvSpPr/>
          <p:nvPr/>
        </p:nvSpPr>
        <p:spPr>
          <a:xfrm>
            <a:off x="6163560" y="3600360"/>
            <a:ext cx="5163120" cy="416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6"/>
          <p:cNvSpPr/>
          <p:nvPr/>
        </p:nvSpPr>
        <p:spPr>
          <a:xfrm>
            <a:off x="6386760" y="3598920"/>
            <a:ext cx="389844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BilgeAdam </a:t>
            </a:r>
            <a:r>
              <a:rPr b="0" lang="en-US" sz="20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Hesapları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95" name="CustomShape 7"/>
          <p:cNvSpPr/>
          <p:nvPr/>
        </p:nvSpPr>
        <p:spPr>
          <a:xfrm>
            <a:off x="6163560" y="4160520"/>
            <a:ext cx="5163120" cy="15426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8"/>
          <p:cNvSpPr/>
          <p:nvPr/>
        </p:nvSpPr>
        <p:spPr>
          <a:xfrm>
            <a:off x="6374160" y="4161960"/>
            <a:ext cx="4696200" cy="168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1400" spc="-1" strike="noStrike" u="sng">
                <a:solidFill>
                  <a:srgbClr val="67b1fb"/>
                </a:solidFill>
                <a:uFillTx/>
                <a:latin typeface="Raleway"/>
                <a:ea typeface="Raleway"/>
                <a:hlinkClick r:id="rId3"/>
              </a:rPr>
              <a:t>https://www.bilgeadam.com/</a:t>
            </a:r>
            <a:r>
              <a:rPr b="0" lang="en-US" sz="1400" spc="-1" strike="noStrike">
                <a:solidFill>
                  <a:srgbClr val="808080"/>
                </a:solidFill>
                <a:latin typeface="Raleway"/>
                <a:ea typeface="Raleway"/>
              </a:rPr>
              <a:t> 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400" spc="-1" strike="noStrike" u="sng">
                <a:solidFill>
                  <a:srgbClr val="67b1fb"/>
                </a:solidFill>
                <a:uFillTx/>
                <a:latin typeface="Raleway"/>
                <a:ea typeface="Raleway"/>
                <a:hlinkClick r:id="rId4"/>
              </a:rPr>
              <a:t>https://www.linkedin.com/company/bilge-adam/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400" spc="-1" strike="noStrike" u="sng">
                <a:solidFill>
                  <a:srgbClr val="67b1fb"/>
                </a:solidFill>
                <a:uFillTx/>
                <a:latin typeface="Raleway"/>
                <a:ea typeface="Raleway"/>
                <a:hlinkClick r:id="rId5"/>
              </a:rPr>
              <a:t>https://twitter.com/bilgeadam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400" spc="-1" strike="noStrike" u="sng">
                <a:solidFill>
                  <a:srgbClr val="67b1fb"/>
                </a:solidFill>
                <a:uFillTx/>
                <a:latin typeface="Raleway"/>
                <a:ea typeface="Raleway"/>
                <a:hlinkClick r:id="rId6"/>
              </a:rPr>
              <a:t>https://medium.com/batech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97" name="CustomShape 9"/>
          <p:cNvSpPr/>
          <p:nvPr/>
        </p:nvSpPr>
        <p:spPr>
          <a:xfrm>
            <a:off x="1303920" y="3598920"/>
            <a:ext cx="38984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Kişisel </a:t>
            </a:r>
            <a:r>
              <a:rPr b="0" lang="en-US" sz="20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Hesaplar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8" name="CustomShape 10"/>
          <p:cNvSpPr/>
          <p:nvPr/>
        </p:nvSpPr>
        <p:spPr>
          <a:xfrm>
            <a:off x="1128240" y="4171680"/>
            <a:ext cx="4942440" cy="154260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11"/>
          <p:cNvSpPr/>
          <p:nvPr/>
        </p:nvSpPr>
        <p:spPr>
          <a:xfrm>
            <a:off x="1343880" y="4156200"/>
            <a:ext cx="3373920" cy="168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50000"/>
              </a:lnSpc>
            </a:pPr>
            <a:r>
              <a:rPr b="0" lang="en-US" sz="1400" spc="-1" strike="noStrike" u="sng">
                <a:solidFill>
                  <a:srgbClr val="67b1fb"/>
                </a:solidFill>
                <a:uFillTx/>
                <a:latin typeface="Raleway"/>
                <a:ea typeface="Raleway"/>
                <a:hlinkClick r:id="rId7"/>
              </a:rPr>
              <a:t>serkan.bingol@bilgeadam.com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400" spc="-1" strike="noStrike" u="sng">
                <a:solidFill>
                  <a:srgbClr val="67b1fb"/>
                </a:solidFill>
                <a:uFillTx/>
                <a:latin typeface="Raleway"/>
                <a:ea typeface="Raleway"/>
                <a:hlinkClick r:id="rId8"/>
              </a:rPr>
              <a:t>https://www.linkedin.com/in/sbingol/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400" spc="-1" strike="noStrike" u="sng">
                <a:solidFill>
                  <a:srgbClr val="67b1fb"/>
                </a:solidFill>
                <a:uFillTx/>
                <a:latin typeface="Raleway"/>
                <a:ea typeface="Raleway"/>
                <a:hlinkClick r:id="rId9"/>
              </a:rPr>
              <a:t>https://github.com/serkanbingol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400" spc="-1" strike="noStrike" u="sng">
                <a:solidFill>
                  <a:srgbClr val="67b1fb"/>
                </a:solidFill>
                <a:uFillTx/>
                <a:latin typeface="Raleway"/>
                <a:ea typeface="Raleway"/>
                <a:hlinkClick r:id="rId10"/>
              </a:rPr>
              <a:t>https://medium.com/@serkanbingoll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100" name="CustomShape 12"/>
          <p:cNvSpPr/>
          <p:nvPr/>
        </p:nvSpPr>
        <p:spPr>
          <a:xfrm flipH="1">
            <a:off x="1370160" y="365760"/>
            <a:ext cx="51840" cy="76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1" name="Resim 39" descr=""/>
          <p:cNvPicPr/>
          <p:nvPr/>
        </p:nvPicPr>
        <p:blipFill>
          <a:blip r:embed="rId11"/>
          <a:stretch/>
        </p:blipFill>
        <p:spPr>
          <a:xfrm>
            <a:off x="335520" y="346320"/>
            <a:ext cx="806760" cy="806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Resim 3" descr=""/>
          <p:cNvPicPr/>
          <p:nvPr/>
        </p:nvPicPr>
        <p:blipFill>
          <a:blip r:embed="rId1"/>
          <a:stretch/>
        </p:blipFill>
        <p:spPr>
          <a:xfrm>
            <a:off x="0" y="0"/>
            <a:ext cx="12192480" cy="6857640"/>
          </a:xfrm>
          <a:prstGeom prst="rect">
            <a:avLst/>
          </a:prstGeom>
          <a:ln>
            <a:noFill/>
          </a:ln>
        </p:spPr>
      </p:pic>
      <p:sp>
        <p:nvSpPr>
          <p:cNvPr id="103" name="CustomShape 1"/>
          <p:cNvSpPr/>
          <p:nvPr/>
        </p:nvSpPr>
        <p:spPr>
          <a:xfrm flipH="1">
            <a:off x="1370160" y="365760"/>
            <a:ext cx="51840" cy="76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CustomShape 2"/>
          <p:cNvSpPr/>
          <p:nvPr/>
        </p:nvSpPr>
        <p:spPr>
          <a:xfrm>
            <a:off x="1528920" y="211320"/>
            <a:ext cx="6847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Sunumda kullanılan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AWS Hizmetleri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5728680" y="-88920"/>
            <a:ext cx="6463800" cy="69465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4"/>
          <p:cNvSpPr/>
          <p:nvPr/>
        </p:nvSpPr>
        <p:spPr>
          <a:xfrm>
            <a:off x="6126480" y="843840"/>
            <a:ext cx="5538960" cy="497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50000"/>
              </a:lnSpc>
              <a:spcAft>
                <a:spcPts val="86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AWS High Availability için genel bilgilendirme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spcAft>
                <a:spcPts val="86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VPC ( Subnets, Route Tables, Security Groups, Internet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Gateway, NAT Gateway )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spcAft>
                <a:spcPts val="86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IAM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spcAft>
                <a:spcPts val="86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EC2 Instances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spcAft>
                <a:spcPts val="86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ELB -Elastic Load Balancing  &amp; Health Checks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spcAft>
                <a:spcPts val="86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Auto Scaling ( Launch Configuration &amp; Auto Scaling Groups &amp;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Scaling Plan  )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50000"/>
              </a:lnSpc>
              <a:spcAft>
                <a:spcPts val="86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RDS Multi-AZ Deployment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07" name="Resim 12" descr=""/>
          <p:cNvPicPr/>
          <p:nvPr/>
        </p:nvPicPr>
        <p:blipFill>
          <a:blip r:embed="rId2"/>
          <a:stretch/>
        </p:blipFill>
        <p:spPr>
          <a:xfrm>
            <a:off x="335520" y="346320"/>
            <a:ext cx="806760" cy="806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Resim 3" descr=""/>
          <p:cNvPicPr/>
          <p:nvPr/>
        </p:nvPicPr>
        <p:blipFill>
          <a:blip r:embed="rId1"/>
          <a:stretch/>
        </p:blipFill>
        <p:spPr>
          <a:xfrm>
            <a:off x="0" y="-1550160"/>
            <a:ext cx="12191760" cy="5291280"/>
          </a:xfrm>
          <a:prstGeom prst="rect">
            <a:avLst/>
          </a:prstGeom>
          <a:ln>
            <a:noFill/>
          </a:ln>
        </p:spPr>
      </p:pic>
      <p:sp>
        <p:nvSpPr>
          <p:cNvPr id="109" name="CustomShape 1"/>
          <p:cNvSpPr/>
          <p:nvPr/>
        </p:nvSpPr>
        <p:spPr>
          <a:xfrm flipH="1">
            <a:off x="1370160" y="365760"/>
            <a:ext cx="51840" cy="76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2"/>
          <p:cNvSpPr/>
          <p:nvPr/>
        </p:nvSpPr>
        <p:spPr>
          <a:xfrm>
            <a:off x="1528920" y="211320"/>
            <a:ext cx="684792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High Availability ve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High Availability Ana Etkenleri 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1" name="Resim 12" descr=""/>
          <p:cNvPicPr/>
          <p:nvPr/>
        </p:nvPicPr>
        <p:blipFill>
          <a:blip r:embed="rId2"/>
          <a:stretch/>
        </p:blipFill>
        <p:spPr>
          <a:xfrm>
            <a:off x="335520" y="346320"/>
            <a:ext cx="806760" cy="806760"/>
          </a:xfrm>
          <a:prstGeom prst="rect">
            <a:avLst/>
          </a:prstGeom>
          <a:ln>
            <a:noFill/>
          </a:ln>
        </p:spPr>
      </p:pic>
      <p:sp>
        <p:nvSpPr>
          <p:cNvPr id="112" name="CustomShape 3"/>
          <p:cNvSpPr/>
          <p:nvPr/>
        </p:nvSpPr>
        <p:spPr>
          <a:xfrm>
            <a:off x="0" y="1499760"/>
            <a:ext cx="12191760" cy="535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4"/>
          <p:cNvSpPr/>
          <p:nvPr/>
        </p:nvSpPr>
        <p:spPr>
          <a:xfrm>
            <a:off x="368640" y="3602160"/>
            <a:ext cx="3904200" cy="297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50000"/>
              </a:lnSpc>
              <a:spcAft>
                <a:spcPts val="28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Fault Tolerance :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Türkçe karşılığı olarak “Hata Toleransı” olarak çevirebiliriz. Bir uygulamada, bölümlerden herhangi birinin çalışmamasına rağmen  uygulamanın düzgün çalışmaya devam edebilme özelliğidir.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" name="TextShape 5"/>
          <p:cNvSpPr txBox="1"/>
          <p:nvPr/>
        </p:nvSpPr>
        <p:spPr>
          <a:xfrm>
            <a:off x="380160" y="1828800"/>
            <a:ext cx="11598480" cy="183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High Availability :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 Türkçe karşılığı olarak “Yüksek Erişebilirlik” olarak çevirebiliriz. Çalışmış olduğumuz uygulamalarımızı, servislerimizi birden fazla server üzerine yayarak, herhangi bir server üzerinde oluşabilecek hatadan dolayı , çalışan sistemin etkilenmemesi için kullanılmaktadır.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Ana Etkenler: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CustomShape 6"/>
          <p:cNvSpPr/>
          <p:nvPr/>
        </p:nvSpPr>
        <p:spPr>
          <a:xfrm>
            <a:off x="4220640" y="3602160"/>
            <a:ext cx="3904200" cy="297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5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Scalability :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Türkçe karşılığı olarak “Ölçeklenebilirlik” olarak çevirebiliriz. Bir uygulamada, yapısal ve mimari tasarım açısından değişiklik gerçekleştirmeden kendi içinde büyümeyi barındırma kabiliyetidir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" name="CustomShape 7"/>
          <p:cNvSpPr/>
          <p:nvPr/>
        </p:nvSpPr>
        <p:spPr>
          <a:xfrm>
            <a:off x="8216640" y="3602160"/>
            <a:ext cx="3904200" cy="297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50000"/>
              </a:lnSpc>
              <a:spcAft>
                <a:spcPts val="575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Recoverability : </a:t>
            </a: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Türkçe karşılığı olarak “Geri Döndürülebilirlik” olarak çevirebiliriz. Bir uygulamada, herhangi bir felaket senaryosu karşılığında hizmetin geri döndürülebilmesi için gereken prosedür ve süreçlerdir.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Resim 3" descr=""/>
          <p:cNvPicPr/>
          <p:nvPr/>
        </p:nvPicPr>
        <p:blipFill>
          <a:blip r:embed="rId1"/>
          <a:stretch/>
        </p:blipFill>
        <p:spPr>
          <a:xfrm>
            <a:off x="0" y="-1550160"/>
            <a:ext cx="12191760" cy="5291280"/>
          </a:xfrm>
          <a:prstGeom prst="rect">
            <a:avLst/>
          </a:prstGeom>
          <a:ln>
            <a:noFill/>
          </a:ln>
        </p:spPr>
      </p:pic>
      <p:sp>
        <p:nvSpPr>
          <p:cNvPr id="118" name="CustomShape 1"/>
          <p:cNvSpPr/>
          <p:nvPr/>
        </p:nvSpPr>
        <p:spPr>
          <a:xfrm flipH="1">
            <a:off x="1370160" y="365760"/>
            <a:ext cx="51840" cy="76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2"/>
          <p:cNvSpPr/>
          <p:nvPr/>
        </p:nvSpPr>
        <p:spPr>
          <a:xfrm>
            <a:off x="1528920" y="211320"/>
            <a:ext cx="684792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High Availability 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Örneği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0" name="Resim 12" descr=""/>
          <p:cNvPicPr/>
          <p:nvPr/>
        </p:nvPicPr>
        <p:blipFill>
          <a:blip r:embed="rId2"/>
          <a:stretch/>
        </p:blipFill>
        <p:spPr>
          <a:xfrm>
            <a:off x="335520" y="346320"/>
            <a:ext cx="806760" cy="806760"/>
          </a:xfrm>
          <a:prstGeom prst="rect">
            <a:avLst/>
          </a:prstGeom>
          <a:ln>
            <a:noFill/>
          </a:ln>
        </p:spPr>
      </p:pic>
      <p:sp>
        <p:nvSpPr>
          <p:cNvPr id="121" name="CustomShape 3"/>
          <p:cNvSpPr/>
          <p:nvPr/>
        </p:nvSpPr>
        <p:spPr>
          <a:xfrm>
            <a:off x="360" y="1499760"/>
            <a:ext cx="12191760" cy="535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4"/>
          <p:cNvSpPr/>
          <p:nvPr/>
        </p:nvSpPr>
        <p:spPr>
          <a:xfrm flipV="1">
            <a:off x="1734840" y="4078800"/>
            <a:ext cx="2171880" cy="48708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c00000"/>
            </a:solidFill>
            <a:round/>
          </a:ln>
          <a:effectLst>
            <a:outerShdw dist="37674" dir="27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3" name="CustomShape 5"/>
          <p:cNvSpPr/>
          <p:nvPr/>
        </p:nvSpPr>
        <p:spPr>
          <a:xfrm>
            <a:off x="1734840" y="3586680"/>
            <a:ext cx="2171880" cy="493920"/>
          </a:xfrm>
          <a:prstGeom prst="bentConnector3">
            <a:avLst>
              <a:gd name="adj1" fmla="val 50000"/>
            </a:avLst>
          </a:prstGeom>
          <a:noFill/>
          <a:ln w="25560">
            <a:solidFill>
              <a:srgbClr val="c00000"/>
            </a:solidFill>
            <a:round/>
          </a:ln>
          <a:effectLst>
            <a:outerShdw dist="37674" dir="27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24" name="Picture 8" descr=""/>
          <p:cNvPicPr/>
          <p:nvPr/>
        </p:nvPicPr>
        <p:blipFill>
          <a:blip r:embed="rId3"/>
          <a:stretch/>
        </p:blipFill>
        <p:spPr>
          <a:xfrm>
            <a:off x="439920" y="3001680"/>
            <a:ext cx="1293840" cy="1168200"/>
          </a:xfrm>
          <a:prstGeom prst="rect">
            <a:avLst/>
          </a:prstGeom>
          <a:ln>
            <a:noFill/>
          </a:ln>
          <a:effectLst>
            <a:outerShdw dist="37674" dir="2700000">
              <a:srgbClr val="000000">
                <a:alpha val="40000"/>
              </a:srgbClr>
            </a:outerShdw>
          </a:effectLst>
        </p:spPr>
      </p:pic>
      <p:sp>
        <p:nvSpPr>
          <p:cNvPr id="125" name="CustomShape 6"/>
          <p:cNvSpPr/>
          <p:nvPr/>
        </p:nvSpPr>
        <p:spPr>
          <a:xfrm>
            <a:off x="555480" y="5154120"/>
            <a:ext cx="106272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262626"/>
                </a:solidFill>
                <a:latin typeface="Raleway"/>
                <a:ea typeface="Amazon Ember"/>
              </a:rPr>
              <a:t>App servers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26" name="Picture 10" descr=""/>
          <p:cNvPicPr/>
          <p:nvPr/>
        </p:nvPicPr>
        <p:blipFill>
          <a:blip r:embed="rId4"/>
          <a:stretch/>
        </p:blipFill>
        <p:spPr>
          <a:xfrm>
            <a:off x="439920" y="3984840"/>
            <a:ext cx="1293840" cy="1168200"/>
          </a:xfrm>
          <a:prstGeom prst="rect">
            <a:avLst/>
          </a:prstGeom>
          <a:ln>
            <a:noFill/>
          </a:ln>
          <a:effectLst>
            <a:outerShdw dist="37674" dir="2700000">
              <a:srgbClr val="000000">
                <a:alpha val="40000"/>
              </a:srgbClr>
            </a:outerShdw>
          </a:effectLst>
        </p:spPr>
      </p:pic>
      <p:pic>
        <p:nvPicPr>
          <p:cNvPr id="127" name="Picture 11" descr=""/>
          <p:cNvPicPr/>
          <p:nvPr/>
        </p:nvPicPr>
        <p:blipFill>
          <a:blip r:embed="rId5"/>
          <a:stretch/>
        </p:blipFill>
        <p:spPr>
          <a:xfrm>
            <a:off x="3907440" y="3586320"/>
            <a:ext cx="1342800" cy="988920"/>
          </a:xfrm>
          <a:prstGeom prst="rect">
            <a:avLst/>
          </a:prstGeom>
          <a:ln>
            <a:noFill/>
          </a:ln>
          <a:effectLst>
            <a:outerShdw dist="37674" dir="2700000">
              <a:srgbClr val="000000">
                <a:alpha val="40000"/>
              </a:srgbClr>
            </a:outerShdw>
          </a:effectLst>
        </p:spPr>
      </p:pic>
      <p:sp>
        <p:nvSpPr>
          <p:cNvPr id="128" name="CustomShape 7"/>
          <p:cNvSpPr/>
          <p:nvPr/>
        </p:nvSpPr>
        <p:spPr>
          <a:xfrm flipV="1">
            <a:off x="1734840" y="4078440"/>
            <a:ext cx="2171880" cy="48708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rgbClr val="0070c0"/>
            </a:solidFill>
            <a:round/>
          </a:ln>
          <a:effectLst>
            <a:outerShdw dist="37674" dir="27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9" name="CustomShape 8"/>
          <p:cNvSpPr/>
          <p:nvPr/>
        </p:nvSpPr>
        <p:spPr>
          <a:xfrm>
            <a:off x="1734840" y="3586320"/>
            <a:ext cx="2171880" cy="49392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rgbClr val="0070c0"/>
            </a:solidFill>
            <a:round/>
          </a:ln>
          <a:effectLst>
            <a:outerShdw dist="37674" dir="27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0" name="CustomShape 9"/>
          <p:cNvSpPr/>
          <p:nvPr/>
        </p:nvSpPr>
        <p:spPr>
          <a:xfrm>
            <a:off x="3999960" y="4635360"/>
            <a:ext cx="115812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262626"/>
                </a:solidFill>
                <a:latin typeface="Raleway"/>
                <a:ea typeface="Amazon Ember"/>
              </a:rPr>
              <a:t>Database server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1" name="CustomShape 10"/>
          <p:cNvSpPr/>
          <p:nvPr/>
        </p:nvSpPr>
        <p:spPr>
          <a:xfrm>
            <a:off x="3907440" y="3547080"/>
            <a:ext cx="1342800" cy="107532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360">
            <a:noFill/>
          </a:ln>
          <a:effectLst>
            <a:outerShdw dist="37674" dir="27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132" name="Group 11"/>
          <p:cNvGrpSpPr/>
          <p:nvPr/>
        </p:nvGrpSpPr>
        <p:grpSpPr>
          <a:xfrm>
            <a:off x="285840" y="2948040"/>
            <a:ext cx="1601640" cy="2262240"/>
            <a:chOff x="285840" y="2948040"/>
            <a:chExt cx="1601640" cy="2262240"/>
          </a:xfrm>
        </p:grpSpPr>
        <p:sp>
          <p:nvSpPr>
            <p:cNvPr id="133" name="CustomShape 12"/>
            <p:cNvSpPr/>
            <p:nvPr/>
          </p:nvSpPr>
          <p:spPr>
            <a:xfrm>
              <a:off x="285840" y="3927960"/>
              <a:ext cx="1601640" cy="1282320"/>
            </a:xfrm>
            <a:prstGeom prst="mathMultiply">
              <a:avLst>
                <a:gd name="adj1" fmla="val 23520"/>
              </a:avLst>
            </a:prstGeom>
            <a:solidFill>
              <a:srgbClr val="ff0000"/>
            </a:solidFill>
            <a:ln w="9360">
              <a:noFill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34" name="CustomShape 13"/>
            <p:cNvSpPr/>
            <p:nvPr/>
          </p:nvSpPr>
          <p:spPr>
            <a:xfrm>
              <a:off x="285840" y="2948040"/>
              <a:ext cx="1601640" cy="1282320"/>
            </a:xfrm>
            <a:prstGeom prst="mathMultiply">
              <a:avLst>
                <a:gd name="adj1" fmla="val 23520"/>
              </a:avLst>
            </a:prstGeom>
            <a:solidFill>
              <a:srgbClr val="ff0000"/>
            </a:solidFill>
            <a:ln w="9360">
              <a:noFill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5" name="Group 14"/>
          <p:cNvGrpSpPr/>
          <p:nvPr/>
        </p:nvGrpSpPr>
        <p:grpSpPr>
          <a:xfrm>
            <a:off x="7004520" y="3586680"/>
            <a:ext cx="2171880" cy="979560"/>
            <a:chOff x="7004520" y="3586680"/>
            <a:chExt cx="2171880" cy="979560"/>
          </a:xfrm>
        </p:grpSpPr>
        <p:sp>
          <p:nvSpPr>
            <p:cNvPr id="136" name="CustomShape 15"/>
            <p:cNvSpPr/>
            <p:nvPr/>
          </p:nvSpPr>
          <p:spPr>
            <a:xfrm flipV="1">
              <a:off x="7004520" y="3591720"/>
              <a:ext cx="2171880" cy="487080"/>
            </a:xfrm>
            <a:prstGeom prst="bentConnector3">
              <a:avLst>
                <a:gd name="adj1" fmla="val 50000"/>
              </a:avLst>
            </a:prstGeom>
            <a:noFill/>
            <a:ln w="25560">
              <a:solidFill>
                <a:srgbClr val="c00000"/>
              </a:solidFill>
              <a:round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37" name="CustomShape 16"/>
            <p:cNvSpPr/>
            <p:nvPr/>
          </p:nvSpPr>
          <p:spPr>
            <a:xfrm>
              <a:off x="7004520" y="3586680"/>
              <a:ext cx="2171880" cy="493920"/>
            </a:xfrm>
            <a:prstGeom prst="bentConnector3">
              <a:avLst>
                <a:gd name="adj1" fmla="val 50000"/>
              </a:avLst>
            </a:prstGeom>
            <a:noFill/>
            <a:ln w="25560">
              <a:solidFill>
                <a:srgbClr val="c00000"/>
              </a:solidFill>
              <a:round/>
            </a:ln>
            <a:effectLst>
              <a:outerShdw dist="37674" dir="270000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38" name="Picture 8" descr=""/>
          <p:cNvPicPr/>
          <p:nvPr/>
        </p:nvPicPr>
        <p:blipFill>
          <a:blip r:embed="rId6"/>
          <a:stretch/>
        </p:blipFill>
        <p:spPr>
          <a:xfrm>
            <a:off x="5709600" y="3001680"/>
            <a:ext cx="1293840" cy="1168200"/>
          </a:xfrm>
          <a:prstGeom prst="rect">
            <a:avLst/>
          </a:prstGeom>
          <a:ln>
            <a:noFill/>
          </a:ln>
          <a:effectLst>
            <a:outerShdw dist="37674" dir="2700000">
              <a:srgbClr val="000000">
                <a:alpha val="40000"/>
              </a:srgbClr>
            </a:outerShdw>
          </a:effectLst>
        </p:spPr>
      </p:pic>
      <p:sp>
        <p:nvSpPr>
          <p:cNvPr id="139" name="CustomShape 17"/>
          <p:cNvSpPr/>
          <p:nvPr/>
        </p:nvSpPr>
        <p:spPr>
          <a:xfrm>
            <a:off x="5825160" y="5154120"/>
            <a:ext cx="106272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262626"/>
                </a:solidFill>
                <a:latin typeface="Raleway"/>
                <a:ea typeface="Amazon Ember"/>
              </a:rPr>
              <a:t>App servers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40" name="Picture 10" descr=""/>
          <p:cNvPicPr/>
          <p:nvPr/>
        </p:nvPicPr>
        <p:blipFill>
          <a:blip r:embed="rId7"/>
          <a:stretch/>
        </p:blipFill>
        <p:spPr>
          <a:xfrm>
            <a:off x="5709600" y="3984840"/>
            <a:ext cx="1293840" cy="1168200"/>
          </a:xfrm>
          <a:prstGeom prst="rect">
            <a:avLst/>
          </a:prstGeom>
          <a:ln>
            <a:noFill/>
          </a:ln>
          <a:effectLst>
            <a:outerShdw dist="37674" dir="2700000">
              <a:srgbClr val="000000">
                <a:alpha val="40000"/>
              </a:srgbClr>
            </a:outerShdw>
          </a:effectLst>
        </p:spPr>
      </p:pic>
      <p:pic>
        <p:nvPicPr>
          <p:cNvPr id="141" name="Picture 11" descr=""/>
          <p:cNvPicPr/>
          <p:nvPr/>
        </p:nvPicPr>
        <p:blipFill>
          <a:blip r:embed="rId8"/>
          <a:stretch/>
        </p:blipFill>
        <p:spPr>
          <a:xfrm>
            <a:off x="9177120" y="3586320"/>
            <a:ext cx="1342800" cy="988920"/>
          </a:xfrm>
          <a:prstGeom prst="rect">
            <a:avLst/>
          </a:prstGeom>
          <a:ln>
            <a:noFill/>
          </a:ln>
          <a:effectLst>
            <a:outerShdw dist="37674" dir="2700000">
              <a:srgbClr val="000000">
                <a:alpha val="40000"/>
              </a:srgbClr>
            </a:outerShdw>
          </a:effectLst>
        </p:spPr>
      </p:pic>
      <p:sp>
        <p:nvSpPr>
          <p:cNvPr id="142" name="CustomShape 18"/>
          <p:cNvSpPr/>
          <p:nvPr/>
        </p:nvSpPr>
        <p:spPr>
          <a:xfrm>
            <a:off x="9341640" y="4707360"/>
            <a:ext cx="115812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262626"/>
                </a:solidFill>
                <a:latin typeface="Raleway"/>
                <a:ea typeface="Amazon Ember"/>
              </a:rPr>
              <a:t>Database server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262626"/>
                </a:solidFill>
                <a:latin typeface="Raleway"/>
                <a:ea typeface="Amazon Ember"/>
              </a:rPr>
              <a:t>( Primary 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3" name="CustomShape 19"/>
          <p:cNvSpPr/>
          <p:nvPr/>
        </p:nvSpPr>
        <p:spPr>
          <a:xfrm>
            <a:off x="9177120" y="3547080"/>
            <a:ext cx="1342800" cy="107532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360">
            <a:noFill/>
          </a:ln>
          <a:effectLst>
            <a:outerShdw dist="37674" dir="27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144" name="Group 20"/>
          <p:cNvGrpSpPr/>
          <p:nvPr/>
        </p:nvGrpSpPr>
        <p:grpSpPr>
          <a:xfrm>
            <a:off x="6949440" y="3339360"/>
            <a:ext cx="4572000" cy="1505520"/>
            <a:chOff x="6949440" y="3339360"/>
            <a:chExt cx="4572000" cy="1505520"/>
          </a:xfrm>
        </p:grpSpPr>
        <p:sp>
          <p:nvSpPr>
            <p:cNvPr id="145" name="CustomShape 21"/>
            <p:cNvSpPr/>
            <p:nvPr/>
          </p:nvSpPr>
          <p:spPr>
            <a:xfrm>
              <a:off x="6963840" y="3339360"/>
              <a:ext cx="4557240" cy="140400"/>
            </a:xfrm>
            <a:prstGeom prst="bentConnector2">
              <a:avLst/>
            </a:prstGeom>
            <a:noFill/>
            <a:ln w="19080">
              <a:solidFill>
                <a:srgbClr val="0070c0"/>
              </a:solidFill>
              <a:round/>
            </a:ln>
            <a:effectLst>
              <a:outerShdw dist="20160" dir="540000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CustomShape 22"/>
            <p:cNvSpPr/>
            <p:nvPr/>
          </p:nvSpPr>
          <p:spPr>
            <a:xfrm flipV="1">
              <a:off x="6949440" y="2122200"/>
              <a:ext cx="4572000" cy="1361160"/>
            </a:xfrm>
            <a:prstGeom prst="bentConnector4">
              <a:avLst>
                <a:gd name="adj1" fmla="val 25593"/>
                <a:gd name="adj2" fmla="val 110674"/>
              </a:avLst>
            </a:prstGeom>
            <a:noFill/>
            <a:ln w="19080">
              <a:solidFill>
                <a:srgbClr val="0070c0"/>
              </a:solidFill>
              <a:round/>
            </a:ln>
            <a:effectLst>
              <a:outerShdw dist="20160" dir="5400000">
                <a:srgbClr val="000000">
                  <a:alpha val="38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7" name="Group 23"/>
          <p:cNvGrpSpPr/>
          <p:nvPr/>
        </p:nvGrpSpPr>
        <p:grpSpPr>
          <a:xfrm>
            <a:off x="10897560" y="3606840"/>
            <a:ext cx="1186200" cy="1727280"/>
            <a:chOff x="10897560" y="3606840"/>
            <a:chExt cx="1186200" cy="1727280"/>
          </a:xfrm>
        </p:grpSpPr>
        <p:pic>
          <p:nvPicPr>
            <p:cNvPr id="148" name="Picture 14" descr=""/>
            <p:cNvPicPr/>
            <p:nvPr/>
          </p:nvPicPr>
          <p:blipFill>
            <a:blip r:embed="rId9"/>
            <a:stretch/>
          </p:blipFill>
          <p:spPr>
            <a:xfrm>
              <a:off x="10897560" y="3606840"/>
              <a:ext cx="1153080" cy="9648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49" name="CustomShape 24"/>
            <p:cNvSpPr/>
            <p:nvPr/>
          </p:nvSpPr>
          <p:spPr>
            <a:xfrm>
              <a:off x="10925640" y="4724640"/>
              <a:ext cx="1158120" cy="609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/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262626"/>
                  </a:solidFill>
                  <a:latin typeface="Raleway"/>
                  <a:ea typeface="Amazon Ember"/>
                </a:rPr>
                <a:t>Database server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262626"/>
                  </a:solidFill>
                  <a:latin typeface="Raleway"/>
                  <a:ea typeface="Amazon Ember"/>
                </a:rPr>
                <a:t>( Secondary )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150" name="TextShape 25"/>
          <p:cNvSpPr txBox="1"/>
          <p:nvPr/>
        </p:nvSpPr>
        <p:spPr>
          <a:xfrm>
            <a:off x="527400" y="2018520"/>
            <a:ext cx="4887000" cy="358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* Single Point of Failure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1" name="TextShape 26"/>
          <p:cNvSpPr txBox="1"/>
          <p:nvPr/>
        </p:nvSpPr>
        <p:spPr>
          <a:xfrm>
            <a:off x="5783760" y="2018880"/>
            <a:ext cx="4887000" cy="358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** High Availability – Best Practice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2" name="TextShape 27"/>
          <p:cNvSpPr txBox="1"/>
          <p:nvPr/>
        </p:nvSpPr>
        <p:spPr>
          <a:xfrm>
            <a:off x="491760" y="5654880"/>
            <a:ext cx="4887000" cy="104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latin typeface="Ubuntu"/>
                <a:ea typeface="Raleway"/>
              </a:rPr>
              <a:t>* Database sunucusu herhangi bir durumda kesintiye uğrar ise appserverlar veritabanına ulaşamadığı için kullanılamaz durumda olacaklardır. </a:t>
            </a:r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TextShape 28"/>
          <p:cNvSpPr txBox="1"/>
          <p:nvPr/>
        </p:nvSpPr>
        <p:spPr>
          <a:xfrm>
            <a:off x="5760720" y="5654880"/>
            <a:ext cx="6309360" cy="1040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latin typeface="Ubuntu"/>
                <a:ea typeface="Raleway"/>
              </a:rPr>
              <a:t>** Database sunucusu için bir adet replica daha oluşturulur ise ana veritabanında oluşacak bir hata durumunda , appsserverlar yeni bir bağlantı ile ikincil database ile bağlantı durumunda olacaklardır. </a:t>
            </a:r>
            <a:r>
              <a:rPr b="1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 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5" dur="500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exit" presetID="3" presetSubtype="10">
                                  <p:stCondLst>
                                    <p:cond delay="0"/>
                                  </p:stCondLst>
                                  <p:childTnLst>
                                    <p:animEffect filter="blinds(horizontal)" transition="out">
                                      <p:cBhvr additive="repl">
                                        <p:cTn id="3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50" dur="5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Resim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55" name="CustomShape 1"/>
          <p:cNvSpPr/>
          <p:nvPr/>
        </p:nvSpPr>
        <p:spPr>
          <a:xfrm flipH="1">
            <a:off x="1370160" y="365760"/>
            <a:ext cx="51840" cy="76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2"/>
          <p:cNvSpPr/>
          <p:nvPr/>
        </p:nvSpPr>
        <p:spPr>
          <a:xfrm>
            <a:off x="1528920" y="211320"/>
            <a:ext cx="6847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ELB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Elastic Load Balancing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57" name="Resim 12" descr=""/>
          <p:cNvPicPr/>
          <p:nvPr/>
        </p:nvPicPr>
        <p:blipFill>
          <a:blip r:embed="rId2"/>
          <a:stretch/>
        </p:blipFill>
        <p:spPr>
          <a:xfrm>
            <a:off x="335520" y="346320"/>
            <a:ext cx="806760" cy="806760"/>
          </a:xfrm>
          <a:prstGeom prst="rect">
            <a:avLst/>
          </a:prstGeom>
          <a:ln>
            <a:noFill/>
          </a:ln>
        </p:spPr>
      </p:pic>
      <p:sp>
        <p:nvSpPr>
          <p:cNvPr id="158" name="CustomShape 3"/>
          <p:cNvSpPr/>
          <p:nvPr/>
        </p:nvSpPr>
        <p:spPr>
          <a:xfrm>
            <a:off x="5727600" y="-88920"/>
            <a:ext cx="6463800" cy="69465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4"/>
          <p:cNvSpPr/>
          <p:nvPr/>
        </p:nvSpPr>
        <p:spPr>
          <a:xfrm>
            <a:off x="6489360" y="929880"/>
            <a:ext cx="4972680" cy="475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Gelen uygulama trafiğini otomatik olarak Amazon EC2 bulut sunucuları, container'lar, IP adresleri ve Lambda işlevleri gibi birden çok hedefe dağıtır.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HTTP, HTTPS, TCP ve SSL protokollerini kullanırlar.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Her load balancer bir DNS adı ile isimlendirilirler.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Ayakta olmayan sunucuları farkeder ve iyi durumdaki sunuculara yönlendirme yapar.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3 tür Load Balancer vardır. Application Load Balancer, Network Load Balancer, Classic Load Balancer.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0" name="CustomShape 5"/>
          <p:cNvSpPr/>
          <p:nvPr/>
        </p:nvSpPr>
        <p:spPr>
          <a:xfrm>
            <a:off x="3723120" y="2169360"/>
            <a:ext cx="2495160" cy="2832480"/>
          </a:xfrm>
          <a:prstGeom prst="rect">
            <a:avLst/>
          </a:prstGeom>
          <a:solidFill>
            <a:srgbClr val="ffffff"/>
          </a:solidFill>
          <a:ln w="38160">
            <a:solidFill>
              <a:srgbClr val="d4711a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6"/>
          <p:cNvSpPr/>
          <p:nvPr/>
        </p:nvSpPr>
        <p:spPr>
          <a:xfrm>
            <a:off x="3931920" y="3741480"/>
            <a:ext cx="2103120" cy="88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Elastic Load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Balancing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62" name="Content Placeholder 7" descr=""/>
          <p:cNvPicPr/>
          <p:nvPr/>
        </p:nvPicPr>
        <p:blipFill>
          <a:blip r:embed="rId3"/>
          <a:stretch/>
        </p:blipFill>
        <p:spPr>
          <a:xfrm>
            <a:off x="4557600" y="2572200"/>
            <a:ext cx="914400" cy="109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Resim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64" name="CustomShape 1"/>
          <p:cNvSpPr/>
          <p:nvPr/>
        </p:nvSpPr>
        <p:spPr>
          <a:xfrm flipH="1">
            <a:off x="1370160" y="365760"/>
            <a:ext cx="51840" cy="76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2"/>
          <p:cNvSpPr/>
          <p:nvPr/>
        </p:nvSpPr>
        <p:spPr>
          <a:xfrm>
            <a:off x="1528920" y="211320"/>
            <a:ext cx="6847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ELB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Elastic Load Balancing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66" name="Resim 12" descr=""/>
          <p:cNvPicPr/>
          <p:nvPr/>
        </p:nvPicPr>
        <p:blipFill>
          <a:blip r:embed="rId2"/>
          <a:stretch/>
        </p:blipFill>
        <p:spPr>
          <a:xfrm>
            <a:off x="335520" y="346320"/>
            <a:ext cx="806760" cy="806760"/>
          </a:xfrm>
          <a:prstGeom prst="rect">
            <a:avLst/>
          </a:prstGeom>
          <a:ln>
            <a:noFill/>
          </a:ln>
        </p:spPr>
      </p:pic>
      <p:sp>
        <p:nvSpPr>
          <p:cNvPr id="167" name="CustomShape 3"/>
          <p:cNvSpPr/>
          <p:nvPr/>
        </p:nvSpPr>
        <p:spPr>
          <a:xfrm>
            <a:off x="5727600" y="-88920"/>
            <a:ext cx="6463800" cy="69465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4"/>
          <p:cNvSpPr/>
          <p:nvPr/>
        </p:nvSpPr>
        <p:spPr>
          <a:xfrm>
            <a:off x="6489360" y="245880"/>
            <a:ext cx="4972680" cy="58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Health checks : Load balancer periyodik olarak EC2 instancelara kontrol amaçlı ping, bağlantı isteği ya da request yollar. 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EC2 instancelar isteklere HTTP 200 olarak dönerler ise , load balancer tarafından healty instance olarak tanınırlar aksi halde unhealty olarak belirlenirler.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Load balancerlar bulundukları VPC içindeki security grouplar kullanılarak güvenlik özelliklerini kullanabilirler.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ELB ile entegre sertifika yönetimi ve ssl yönetimini sağlayabilmektedirler.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Kullanılan ELB tipine göre hem Layer 7 için HTTP/HTTPS protokollerini kullanan uygulamalarda  hem de Layer 4 üzerinden TCP prokolu kullanan uygulamalarda yük dağıtımı yapabilirler.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9" name="CustomShape 5"/>
          <p:cNvSpPr/>
          <p:nvPr/>
        </p:nvSpPr>
        <p:spPr>
          <a:xfrm>
            <a:off x="3723120" y="2169360"/>
            <a:ext cx="2495160" cy="2832480"/>
          </a:xfrm>
          <a:prstGeom prst="rect">
            <a:avLst/>
          </a:prstGeom>
          <a:solidFill>
            <a:srgbClr val="ffffff"/>
          </a:solidFill>
          <a:ln w="38160">
            <a:solidFill>
              <a:srgbClr val="d4711a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6"/>
          <p:cNvSpPr/>
          <p:nvPr/>
        </p:nvSpPr>
        <p:spPr>
          <a:xfrm>
            <a:off x="3931920" y="3741480"/>
            <a:ext cx="2103120" cy="88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Elastic Load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Balancing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71" name="Content Placeholder 7" descr=""/>
          <p:cNvPicPr/>
          <p:nvPr/>
        </p:nvPicPr>
        <p:blipFill>
          <a:blip r:embed="rId3"/>
          <a:stretch/>
        </p:blipFill>
        <p:spPr>
          <a:xfrm>
            <a:off x="4557600" y="2572200"/>
            <a:ext cx="914400" cy="109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Resim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73" name="CustomShape 1"/>
          <p:cNvSpPr/>
          <p:nvPr/>
        </p:nvSpPr>
        <p:spPr>
          <a:xfrm flipH="1">
            <a:off x="1370160" y="365760"/>
            <a:ext cx="51840" cy="76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2"/>
          <p:cNvSpPr/>
          <p:nvPr/>
        </p:nvSpPr>
        <p:spPr>
          <a:xfrm>
            <a:off x="1528920" y="211320"/>
            <a:ext cx="6847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ELB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Elastic Load Balancing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75" name="Resim 12" descr=""/>
          <p:cNvPicPr/>
          <p:nvPr/>
        </p:nvPicPr>
        <p:blipFill>
          <a:blip r:embed="rId2"/>
          <a:stretch/>
        </p:blipFill>
        <p:spPr>
          <a:xfrm>
            <a:off x="335520" y="346320"/>
            <a:ext cx="806760" cy="806760"/>
          </a:xfrm>
          <a:prstGeom prst="rect">
            <a:avLst/>
          </a:prstGeom>
          <a:ln>
            <a:noFill/>
          </a:ln>
        </p:spPr>
      </p:pic>
      <p:sp>
        <p:nvSpPr>
          <p:cNvPr id="176" name="CustomShape 3"/>
          <p:cNvSpPr/>
          <p:nvPr/>
        </p:nvSpPr>
        <p:spPr>
          <a:xfrm>
            <a:off x="5727600" y="-88920"/>
            <a:ext cx="6463800" cy="69465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4"/>
          <p:cNvSpPr/>
          <p:nvPr/>
        </p:nvSpPr>
        <p:spPr>
          <a:xfrm>
            <a:off x="6806520" y="4206240"/>
            <a:ext cx="5276880" cy="25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Eğer load balancer oluşturulurken connection draining özelliği aktif edilir ise bir instance kaldırılacak ise öncelikle requesti tamamlanması gerekir.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Aynı şekilde eğer arka taraftaki instancelardan birisi health check kontrolünden fail olmuş ise fail olan sunucu üzerine yeni istek yönlendirilmez.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8" name="CustomShape 5"/>
          <p:cNvSpPr/>
          <p:nvPr/>
        </p:nvSpPr>
        <p:spPr>
          <a:xfrm>
            <a:off x="3723120" y="2169360"/>
            <a:ext cx="2495160" cy="2832480"/>
          </a:xfrm>
          <a:prstGeom prst="rect">
            <a:avLst/>
          </a:prstGeom>
          <a:solidFill>
            <a:srgbClr val="ffffff"/>
          </a:solidFill>
          <a:ln w="38160">
            <a:solidFill>
              <a:srgbClr val="d4711a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6"/>
          <p:cNvSpPr/>
          <p:nvPr/>
        </p:nvSpPr>
        <p:spPr>
          <a:xfrm>
            <a:off x="3931920" y="3741480"/>
            <a:ext cx="2103120" cy="88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Elastic Load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Balancing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80" name="Content Placeholder 7" descr=""/>
          <p:cNvPicPr/>
          <p:nvPr/>
        </p:nvPicPr>
        <p:blipFill>
          <a:blip r:embed="rId3"/>
          <a:stretch/>
        </p:blipFill>
        <p:spPr>
          <a:xfrm>
            <a:off x="4557600" y="2572200"/>
            <a:ext cx="914400" cy="1097280"/>
          </a:xfrm>
          <a:prstGeom prst="rect">
            <a:avLst/>
          </a:prstGeom>
          <a:ln>
            <a:noFill/>
          </a:ln>
        </p:spPr>
      </p:pic>
      <p:sp>
        <p:nvSpPr>
          <p:cNvPr id="181" name="CustomShape 7"/>
          <p:cNvSpPr/>
          <p:nvPr/>
        </p:nvSpPr>
        <p:spPr>
          <a:xfrm>
            <a:off x="7171560" y="1884960"/>
            <a:ext cx="2084040" cy="2109240"/>
          </a:xfrm>
          <a:prstGeom prst="roundRect">
            <a:avLst>
              <a:gd name="adj" fmla="val 9818"/>
            </a:avLst>
          </a:prstGeom>
          <a:noFill/>
          <a:ln w="19080">
            <a:solidFill>
              <a:srgbClr val="f7981f"/>
            </a:solidFill>
            <a:custDash>
              <a:ds d="800000" sp="300000"/>
            </a:custDash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2" name="CustomShape 8"/>
          <p:cNvSpPr/>
          <p:nvPr/>
        </p:nvSpPr>
        <p:spPr>
          <a:xfrm>
            <a:off x="7144560" y="3615120"/>
            <a:ext cx="213804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f7981f"/>
                </a:solidFill>
                <a:latin typeface="Raleway"/>
                <a:ea typeface="Amazon Ember"/>
              </a:rPr>
              <a:t>Availability Zone a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3" name="CustomShape 9"/>
          <p:cNvSpPr/>
          <p:nvPr/>
        </p:nvSpPr>
        <p:spPr>
          <a:xfrm>
            <a:off x="9597240" y="1884960"/>
            <a:ext cx="2084040" cy="2109240"/>
          </a:xfrm>
          <a:prstGeom prst="roundRect">
            <a:avLst>
              <a:gd name="adj" fmla="val 9818"/>
            </a:avLst>
          </a:prstGeom>
          <a:noFill/>
          <a:ln w="19080">
            <a:solidFill>
              <a:srgbClr val="f7981f"/>
            </a:solidFill>
            <a:custDash>
              <a:ds d="800000" sp="300000"/>
            </a:custDash>
            <a:round/>
          </a:ln>
          <a:effectLst>
            <a:outerShdw dist="23040" dir="540000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4" name="CustomShape 10"/>
          <p:cNvSpPr/>
          <p:nvPr/>
        </p:nvSpPr>
        <p:spPr>
          <a:xfrm>
            <a:off x="9565200" y="3615120"/>
            <a:ext cx="213804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f7981f"/>
                </a:solidFill>
                <a:latin typeface="Raleway"/>
                <a:ea typeface="Amazon Ember"/>
              </a:rPr>
              <a:t>Availability Zone b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185" name="Picture 27" descr=""/>
          <p:cNvPicPr/>
          <p:nvPr/>
        </p:nvPicPr>
        <p:blipFill>
          <a:blip r:embed="rId4"/>
          <a:stretch/>
        </p:blipFill>
        <p:spPr>
          <a:xfrm>
            <a:off x="7596000" y="2525760"/>
            <a:ext cx="1162080" cy="1022040"/>
          </a:xfrm>
          <a:prstGeom prst="rect">
            <a:avLst/>
          </a:prstGeom>
          <a:ln>
            <a:noFill/>
          </a:ln>
        </p:spPr>
      </p:pic>
      <p:pic>
        <p:nvPicPr>
          <p:cNvPr id="186" name="Picture 28" descr=""/>
          <p:cNvPicPr/>
          <p:nvPr/>
        </p:nvPicPr>
        <p:blipFill>
          <a:blip r:embed="rId5"/>
          <a:stretch/>
        </p:blipFill>
        <p:spPr>
          <a:xfrm>
            <a:off x="10053360" y="2521800"/>
            <a:ext cx="1162080" cy="1022040"/>
          </a:xfrm>
          <a:prstGeom prst="rect">
            <a:avLst/>
          </a:prstGeom>
          <a:ln>
            <a:noFill/>
          </a:ln>
        </p:spPr>
      </p:pic>
      <p:sp>
        <p:nvSpPr>
          <p:cNvPr id="187" name="CustomShape 11"/>
          <p:cNvSpPr/>
          <p:nvPr/>
        </p:nvSpPr>
        <p:spPr>
          <a:xfrm flipH="1">
            <a:off x="8691120" y="2412000"/>
            <a:ext cx="756000" cy="39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f6ec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12"/>
          <p:cNvSpPr/>
          <p:nvPr/>
        </p:nvSpPr>
        <p:spPr>
          <a:xfrm>
            <a:off x="9463680" y="2402640"/>
            <a:ext cx="680400" cy="38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3f6ec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13"/>
          <p:cNvSpPr/>
          <p:nvPr/>
        </p:nvSpPr>
        <p:spPr>
          <a:xfrm>
            <a:off x="7843680" y="2828160"/>
            <a:ext cx="66672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Raleway"/>
                <a:ea typeface="Amazon Ember"/>
              </a:rPr>
              <a:t>EC2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0" name="CustomShape 14"/>
          <p:cNvSpPr/>
          <p:nvPr/>
        </p:nvSpPr>
        <p:spPr>
          <a:xfrm>
            <a:off x="10301760" y="2817720"/>
            <a:ext cx="66672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Raleway"/>
                <a:ea typeface="Amazon Ember"/>
              </a:rPr>
              <a:t>EC2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91" name="Content Placeholder 7" descr=""/>
          <p:cNvPicPr/>
          <p:nvPr/>
        </p:nvPicPr>
        <p:blipFill>
          <a:blip r:embed="rId6"/>
          <a:stretch/>
        </p:blipFill>
        <p:spPr>
          <a:xfrm>
            <a:off x="9054720" y="1956240"/>
            <a:ext cx="793800" cy="952920"/>
          </a:xfrm>
          <a:prstGeom prst="rect">
            <a:avLst/>
          </a:prstGeom>
          <a:ln>
            <a:noFill/>
          </a:ln>
        </p:spPr>
      </p:pic>
      <p:pic>
        <p:nvPicPr>
          <p:cNvPr id="192" name="Picture 10" descr=""/>
          <p:cNvPicPr/>
          <p:nvPr/>
        </p:nvPicPr>
        <p:blipFill>
          <a:blip r:embed="rId7"/>
          <a:stretch/>
        </p:blipFill>
        <p:spPr>
          <a:xfrm>
            <a:off x="8957160" y="-30960"/>
            <a:ext cx="974160" cy="974160"/>
          </a:xfrm>
          <a:prstGeom prst="rect">
            <a:avLst/>
          </a:prstGeom>
          <a:ln>
            <a:noFill/>
          </a:ln>
        </p:spPr>
      </p:pic>
      <p:sp>
        <p:nvSpPr>
          <p:cNvPr id="193" name="CustomShape 15"/>
          <p:cNvSpPr/>
          <p:nvPr/>
        </p:nvSpPr>
        <p:spPr>
          <a:xfrm>
            <a:off x="8778240" y="734040"/>
            <a:ext cx="133236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Raleway"/>
                <a:ea typeface="Amazon Ember Light"/>
              </a:rPr>
              <a:t>User traffic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4" name="CustomShape 16"/>
          <p:cNvSpPr/>
          <p:nvPr/>
        </p:nvSpPr>
        <p:spPr>
          <a:xfrm rot="5445000">
            <a:off x="9023040" y="1422000"/>
            <a:ext cx="813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3f6ec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17"/>
          <p:cNvSpPr/>
          <p:nvPr/>
        </p:nvSpPr>
        <p:spPr>
          <a:xfrm>
            <a:off x="8778240" y="2827800"/>
            <a:ext cx="1332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ntipasto Pro Bold"/>
                <a:ea typeface="Amazon Ember Light"/>
              </a:rPr>
              <a:t>ELB</a:t>
            </a:r>
            <a:endParaRPr b="0" lang="en-US" sz="1600" spc="-1" strike="noStrike">
              <a:solidFill>
                <a:srgbClr val="000000"/>
              </a:solidFill>
              <a:latin typeface="Antipasto Pro Bold"/>
            </a:endParaRPr>
          </a:p>
        </p:txBody>
      </p:sp>
      <p:sp>
        <p:nvSpPr>
          <p:cNvPr id="196" name="CustomShape 18"/>
          <p:cNvSpPr/>
          <p:nvPr/>
        </p:nvSpPr>
        <p:spPr>
          <a:xfrm>
            <a:off x="7498080" y="2468880"/>
            <a:ext cx="1342800" cy="107532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360">
            <a:noFill/>
          </a:ln>
          <a:effectLst>
            <a:outerShdw dist="37674" dir="27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6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6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nodeType="withEffect" fill="hold" presetClass="exit" presetID="3" presetSubtype="10">
                                  <p:stCondLst>
                                    <p:cond delay="0"/>
                                  </p:stCondLst>
                                  <p:childTnLst>
                                    <p:animEffect filter="blinds(horizontal)" transition="out">
                                      <p:cBhvr additive="repl">
                                        <p:cTn id="7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xit" presetID="3" presetSubtype="10">
                                  <p:stCondLst>
                                    <p:cond delay="0"/>
                                  </p:stCondLst>
                                  <p:childTnLst>
                                    <p:animEffect filter="blinds(horizontal)" transition="out">
                                      <p:cBhvr additive="repl">
                                        <p:cTn id="7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8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8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Resim 3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98" name="CustomShape 1"/>
          <p:cNvSpPr/>
          <p:nvPr/>
        </p:nvSpPr>
        <p:spPr>
          <a:xfrm flipH="1">
            <a:off x="1370160" y="365760"/>
            <a:ext cx="51840" cy="76788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2"/>
          <p:cNvSpPr/>
          <p:nvPr/>
        </p:nvSpPr>
        <p:spPr>
          <a:xfrm>
            <a:off x="1528920" y="211320"/>
            <a:ext cx="6847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EC</a:t>
            </a:r>
            <a:r>
              <a:rPr b="1" lang="en-US" sz="3200" spc="-1" strike="noStrike">
                <a:solidFill>
                  <a:srgbClr val="ffffff"/>
                </a:solidFill>
                <a:latin typeface="Raleway"/>
                <a:ea typeface="Antipasto Pro"/>
              </a:rPr>
              <a:t>2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ntipasto Pro"/>
                <a:ea typeface="Antipasto Pro"/>
              </a:rPr>
              <a:t>Auto Scaling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00" name="Resim 12" descr=""/>
          <p:cNvPicPr/>
          <p:nvPr/>
        </p:nvPicPr>
        <p:blipFill>
          <a:blip r:embed="rId2"/>
          <a:stretch/>
        </p:blipFill>
        <p:spPr>
          <a:xfrm>
            <a:off x="335520" y="346320"/>
            <a:ext cx="806760" cy="806760"/>
          </a:xfrm>
          <a:prstGeom prst="rect">
            <a:avLst/>
          </a:prstGeom>
          <a:ln>
            <a:noFill/>
          </a:ln>
        </p:spPr>
      </p:pic>
      <p:sp>
        <p:nvSpPr>
          <p:cNvPr id="201" name="CustomShape 3"/>
          <p:cNvSpPr/>
          <p:nvPr/>
        </p:nvSpPr>
        <p:spPr>
          <a:xfrm>
            <a:off x="5727600" y="-88920"/>
            <a:ext cx="6463800" cy="694656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4"/>
          <p:cNvSpPr/>
          <p:nvPr/>
        </p:nvSpPr>
        <p:spPr>
          <a:xfrm>
            <a:off x="3723120" y="2169360"/>
            <a:ext cx="2495160" cy="2832480"/>
          </a:xfrm>
          <a:prstGeom prst="rect">
            <a:avLst/>
          </a:prstGeom>
          <a:solidFill>
            <a:srgbClr val="ffffff"/>
          </a:solidFill>
          <a:ln w="38160">
            <a:solidFill>
              <a:srgbClr val="d4711a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5"/>
          <p:cNvSpPr/>
          <p:nvPr/>
        </p:nvSpPr>
        <p:spPr>
          <a:xfrm>
            <a:off x="3931920" y="3741480"/>
            <a:ext cx="2103120" cy="88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EC</a:t>
            </a:r>
            <a:r>
              <a:rPr b="0" lang="en-US" sz="2400" spc="-1" strike="noStrike">
                <a:solidFill>
                  <a:srgbClr val="000000"/>
                </a:solidFill>
                <a:latin typeface="Raleway"/>
                <a:ea typeface="Antipasto Pro"/>
              </a:rPr>
              <a:t>2</a:t>
            </a:r>
            <a:r>
              <a:rPr b="0" lang="en-US" sz="2400" spc="-1" strike="noStrike">
                <a:solidFill>
                  <a:srgbClr val="000000"/>
                </a:solidFill>
                <a:latin typeface="Antipasto Pro"/>
                <a:ea typeface="Antipasto Pro"/>
              </a:rPr>
              <a:t> Auto Scaling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4" name="CustomShape 6"/>
          <p:cNvSpPr/>
          <p:nvPr/>
        </p:nvSpPr>
        <p:spPr>
          <a:xfrm>
            <a:off x="7843680" y="2828160"/>
            <a:ext cx="66672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Raleway"/>
                <a:ea typeface="Amazon Ember"/>
              </a:rPr>
              <a:t>EC2”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205" name="Picture 32" descr=""/>
          <p:cNvPicPr/>
          <p:nvPr/>
        </p:nvPicPr>
        <p:blipFill>
          <a:blip r:embed="rId3"/>
          <a:stretch/>
        </p:blipFill>
        <p:spPr>
          <a:xfrm>
            <a:off x="4392000" y="2560320"/>
            <a:ext cx="1185840" cy="1153440"/>
          </a:xfrm>
          <a:prstGeom prst="rect">
            <a:avLst/>
          </a:prstGeom>
          <a:ln>
            <a:noFill/>
          </a:ln>
        </p:spPr>
      </p:pic>
      <p:sp>
        <p:nvSpPr>
          <p:cNvPr id="206" name="CustomShape 7"/>
          <p:cNvSpPr/>
          <p:nvPr/>
        </p:nvSpPr>
        <p:spPr>
          <a:xfrm>
            <a:off x="6417360" y="110880"/>
            <a:ext cx="5580720" cy="639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Gelen uygulama trafiğini otomatik olarak Amazon EC2 bulut sunucuları, container'lar, IP adresleri ve Lambda işlevleri gibi birden çok hedefe dağıtır.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Scaling Policyleri kullanarak instanceları oluşturup, kaldırabilir.ELB ile entegre edilerek yeni oluşan instanceların otomatik olarak register edilmesini ve trafik yönlendirmesini yapabilmektedir.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Availability Zonelar arasında load balancer ile entegre çalışıp yeni ec2 instancelar oluşturabilir. Bir AZ unhealty duruma geldiği takdirde , çalışan AZ üzerinde yeni instancelar oluşturabilmektedir.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Scheduled ( tanımlanan zaman birimleri arasında ), Dynamic ( belirlenen metricler çerçevesind ) ve Predictive ( kullanım örgülerine göre ) olmak üzere 3 şekile auto scale edilme işlemi gerçekleştirebilir.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Raleway"/>
                <a:ea typeface="Raleway"/>
              </a:rPr>
              <a:t>On-Demand , Reserved ve Spot instance kullanımlarına göre fiyatlandırılmaktadırlar.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88" dur="indefinite" restart="never" nodeType="tmRoot">
          <p:childTnLst>
            <p:seq>
              <p:cTn id="8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856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2019-10-08T09:57:44Z</dcterms:created>
  <dc:creator>Microsoft Office Kullanıcısı</dc:creator>
  <dc:description/>
  <dc:language>en-US</dc:language>
  <cp:lastModifiedBy/>
  <dcterms:modified xsi:type="dcterms:W3CDTF">2019-10-15T12:11:55Z</dcterms:modified>
  <cp:revision>103</cp:revision>
  <dc:subject/>
  <dc:title>PowerPoint Sunusu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Geniş ekran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22</vt:i4>
  </property>
</Properties>
</file>